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modernComment_108_0.xml" ContentType="application/vnd.ms-powerpoint.comments+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6" r:id="rId9"/>
    <p:sldId id="264" r:id="rId10"/>
    <p:sldId id="265" r:id="rId11"/>
  </p:sldIdLst>
  <p:sldSz cx="6858000" cy="9144000" type="screen4x3"/>
  <p:notesSz cx="6858000" cy="9144000"/>
  <p:embeddedFontLst>
    <p:embeddedFont>
      <p:font typeface="Asap Condensed" pitchFamily="2" charset="77"/>
      <p:regular r:id="rId13"/>
      <p:bold r:id="rId14"/>
      <p:italic r:id="rId15"/>
      <p:boldItalic r:id="rId16"/>
    </p:embeddedFont>
    <p:embeddedFont>
      <p:font typeface="Asap Condensed Medium" pitchFamily="2" charset="77"/>
      <p:regular r:id="rId17"/>
      <p:bold r:id="rId18"/>
      <p:italic r:id="rId19"/>
      <p:boldItalic r:id="rId20"/>
    </p:embeddedFont>
    <p:embeddedFont>
      <p:font typeface="Averia Serif Libre" panose="02000603000000000004" pitchFamily="2" charset="0"/>
      <p:regular r:id="rId21"/>
      <p:bold r:id="rId22"/>
      <p:italic r:id="rId23"/>
      <p:boldItalic r:id="rId24"/>
    </p:embeddedFont>
    <p:embeddedFont>
      <p:font typeface="Averia Serif Libre Light" panose="02000603000000000004"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jShk68W/7Wn+o50FNfLAFcwwDq1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9D7FD8C-2D02-B825-1B54-597F5B946DEB}" name="." initials="AC" userId="." providerId="Non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A7B45A7-765F-44F3-8CDB-B1FF06D8F2C4}">
  <a:tblStyle styleId="{AA7B45A7-765F-44F3-8CDB-B1FF06D8F2C4}"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a:tcStyle>
        <a:tcBdr/>
        <a:fill>
          <a:solidFill>
            <a:srgbClr val="CDD4EA"/>
          </a:solidFill>
        </a:fill>
      </a:tcStyle>
    </a:band1H>
    <a:band2H>
      <a:tcTxStyle/>
      <a:tcStyle>
        <a:tcBdr/>
      </a:tcStyle>
    </a:band2H>
    <a:band1V>
      <a:tcTxStyle/>
      <a:tcStyle>
        <a:tcBdr/>
        <a:fill>
          <a:solidFill>
            <a:srgbClr val="CDD4EA"/>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905"/>
    <p:restoredTop sz="96327"/>
  </p:normalViewPr>
  <p:slideViewPr>
    <p:cSldViewPr snapToGrid="0">
      <p:cViewPr varScale="1">
        <p:scale>
          <a:sx n="92" d="100"/>
          <a:sy n="92" d="100"/>
        </p:scale>
        <p:origin x="389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customschemas.google.com/relationships/presentationmetadata" Target="metadata"/><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r>
              <a:rPr lang="en-US" sz="1600" b="0" i="0" u="none" strike="noStrike" kern="1200" spc="0" baseline="0" dirty="0">
                <a:solidFill>
                  <a:srgbClr val="FF893D"/>
                </a:solidFill>
                <a:effectLst/>
                <a:latin typeface="Asap Condensed" pitchFamily="2" charset="77"/>
                <a:cs typeface="Arial" panose="020B0604020202020204" pitchFamily="34" charset="0"/>
              </a:rPr>
              <a:t>YOUTUBE MONETIZATION BEFORE AND AFTER AUDIT</a:t>
            </a:r>
          </a:p>
        </c:rich>
      </c:tx>
      <c:layout>
        <c:manualLayout>
          <c:xMode val="edge"/>
          <c:yMode val="edge"/>
          <c:x val="0.14666123325787855"/>
          <c:y val="5.1748309825455736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mn-lt"/>
              <a:ea typeface="+mn-ea"/>
              <a:cs typeface="+mn-cs"/>
            </a:defRPr>
          </a:pPr>
          <a:endParaRPr lang="en-ES"/>
        </a:p>
      </c:txPr>
    </c:title>
    <c:autoTitleDeleted val="0"/>
    <c:plotArea>
      <c:layout>
        <c:manualLayout>
          <c:layoutTarget val="inner"/>
          <c:xMode val="edge"/>
          <c:yMode val="edge"/>
          <c:x val="0.17117554068000523"/>
          <c:y val="0.15235165653004082"/>
          <c:w val="0.65457881697561304"/>
          <c:h val="0.59888669956749041"/>
        </c:manualLayout>
      </c:layout>
      <c:barChart>
        <c:barDir val="col"/>
        <c:grouping val="percentStacked"/>
        <c:varyColors val="0"/>
        <c:ser>
          <c:idx val="0"/>
          <c:order val="0"/>
          <c:tx>
            <c:strRef>
              <c:f>Sheet1!$B$1</c:f>
              <c:strCache>
                <c:ptCount val="1"/>
                <c:pt idx="0">
                  <c:v> </c:v>
                </c:pt>
              </c:strCache>
            </c:strRef>
          </c:tx>
          <c:spPr>
            <a:solidFill>
              <a:schemeClr val="accent1"/>
            </a:solidFill>
            <a:ln>
              <a:noFill/>
            </a:ln>
            <a:effectLst/>
          </c:spPr>
          <c:invertIfNegative val="0"/>
          <c:dLbls>
            <c:delete val="1"/>
          </c:dLbls>
          <c:cat>
            <c:multiLvlStrRef>
              <c:f>Sheet1!$A$2:$B$3</c:f>
              <c:multiLvlStrCache>
                <c:ptCount val="2"/>
                <c:lvl>
                  <c:pt idx="0">
                    <c:v>Before</c:v>
                  </c:pt>
                  <c:pt idx="1">
                    <c:v>After</c:v>
                  </c:pt>
                </c:lvl>
                <c:lvl>
                  <c:pt idx="0">
                    <c:v>Audio</c:v>
                  </c:pt>
                </c:lvl>
              </c:multiLvlStrCache>
            </c:multiLvlStrRef>
          </c:cat>
          <c:val>
            <c:numRef>
              <c:f>Sheet1!$B$2:$B$3</c:f>
              <c:numCache>
                <c:formatCode>General</c:formatCode>
                <c:ptCount val="2"/>
                <c:pt idx="0">
                  <c:v>0</c:v>
                </c:pt>
                <c:pt idx="1">
                  <c:v>0</c:v>
                </c:pt>
              </c:numCache>
            </c:numRef>
          </c:val>
          <c:extLst>
            <c:ext xmlns:c16="http://schemas.microsoft.com/office/drawing/2014/chart" uri="{C3380CC4-5D6E-409C-BE32-E72D297353CC}">
              <c16:uniqueId val="{00000000-AEB0-F944-B6D4-44ED67862C44}"/>
            </c:ext>
          </c:extLst>
        </c:ser>
        <c:ser>
          <c:idx val="1"/>
          <c:order val="1"/>
          <c:tx>
            <c:strRef>
              <c:f>Sheet1!$C$1</c:f>
              <c:strCache>
                <c:ptCount val="1"/>
                <c:pt idx="0">
                  <c:v>Enabled for Monetization</c:v>
                </c:pt>
              </c:strCache>
            </c:strRef>
          </c:tx>
          <c:spPr>
            <a:solidFill>
              <a:srgbClr val="170C3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Asap Condensed Medium" pitchFamily="2" charset="77"/>
                    <a:ea typeface="+mn-ea"/>
                    <a:cs typeface="+mn-cs"/>
                  </a:defRPr>
                </a:pPr>
                <a:endParaRPr lang="en-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Sheet1!$A$2:$B$3</c:f>
              <c:multiLvlStrCache>
                <c:ptCount val="2"/>
                <c:lvl>
                  <c:pt idx="0">
                    <c:v>Before</c:v>
                  </c:pt>
                  <c:pt idx="1">
                    <c:v>After</c:v>
                  </c:pt>
                </c:lvl>
                <c:lvl>
                  <c:pt idx="0">
                    <c:v>Audio</c:v>
                  </c:pt>
                </c:lvl>
              </c:multiLvlStrCache>
            </c:multiLvlStrRef>
          </c:cat>
          <c:val>
            <c:numRef>
              <c:f>Sheet1!$C$2:$C$3</c:f>
              <c:numCache>
                <c:formatCode>0.0%</c:formatCode>
                <c:ptCount val="2"/>
                <c:pt idx="0">
                  <c:v>0.81</c:v>
                </c:pt>
                <c:pt idx="1">
                  <c:v>0.86</c:v>
                </c:pt>
              </c:numCache>
            </c:numRef>
          </c:val>
          <c:extLst>
            <c:ext xmlns:c16="http://schemas.microsoft.com/office/drawing/2014/chart" uri="{C3380CC4-5D6E-409C-BE32-E72D297353CC}">
              <c16:uniqueId val="{00000001-AEB0-F944-B6D4-44ED67862C44}"/>
            </c:ext>
          </c:extLst>
        </c:ser>
        <c:ser>
          <c:idx val="2"/>
          <c:order val="2"/>
          <c:tx>
            <c:strRef>
              <c:f>Sheet1!$D$1</c:f>
              <c:strCache>
                <c:ptCount val="1"/>
                <c:pt idx="0">
                  <c:v>Not Enabled for Monetization</c:v>
                </c:pt>
              </c:strCache>
            </c:strRef>
          </c:tx>
          <c:spPr>
            <a:solidFill>
              <a:srgbClr val="00B8C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Asap Condensed Medium" pitchFamily="2" charset="77"/>
                    <a:ea typeface="+mn-ea"/>
                    <a:cs typeface="+mn-cs"/>
                  </a:defRPr>
                </a:pPr>
                <a:endParaRPr lang="en-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Sheet1!$A$2:$B$3</c:f>
              <c:multiLvlStrCache>
                <c:ptCount val="2"/>
                <c:lvl>
                  <c:pt idx="0">
                    <c:v>Before</c:v>
                  </c:pt>
                  <c:pt idx="1">
                    <c:v>After</c:v>
                  </c:pt>
                </c:lvl>
                <c:lvl>
                  <c:pt idx="0">
                    <c:v>Audio</c:v>
                  </c:pt>
                </c:lvl>
              </c:multiLvlStrCache>
            </c:multiLvlStrRef>
          </c:cat>
          <c:val>
            <c:numRef>
              <c:f>Sheet1!$D$2:$D$3</c:f>
              <c:numCache>
                <c:formatCode>0.0%</c:formatCode>
                <c:ptCount val="2"/>
                <c:pt idx="0">
                  <c:v>0.19</c:v>
                </c:pt>
                <c:pt idx="1">
                  <c:v>0.14000000000000001</c:v>
                </c:pt>
              </c:numCache>
            </c:numRef>
          </c:val>
          <c:extLst>
            <c:ext xmlns:c16="http://schemas.microsoft.com/office/drawing/2014/chart" uri="{C3380CC4-5D6E-409C-BE32-E72D297353CC}">
              <c16:uniqueId val="{00000002-AEB0-F944-B6D4-44ED67862C44}"/>
            </c:ext>
          </c:extLst>
        </c:ser>
        <c:dLbls>
          <c:dLblPos val="ctr"/>
          <c:showLegendKey val="0"/>
          <c:showVal val="1"/>
          <c:showCatName val="0"/>
          <c:showSerName val="0"/>
          <c:showPercent val="0"/>
          <c:showBubbleSize val="0"/>
        </c:dLbls>
        <c:gapWidth val="75"/>
        <c:overlap val="100"/>
        <c:axId val="1083161567"/>
        <c:axId val="1040350559"/>
      </c:barChart>
      <c:catAx>
        <c:axId val="1083161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FF893D"/>
                </a:solidFill>
                <a:latin typeface="Asap Condensed" pitchFamily="2" charset="77"/>
                <a:ea typeface="+mn-ea"/>
                <a:cs typeface="+mn-cs"/>
              </a:defRPr>
            </a:pPr>
            <a:endParaRPr lang="en-ES"/>
          </a:p>
        </c:txPr>
        <c:crossAx val="1040350559"/>
        <c:crosses val="autoZero"/>
        <c:auto val="1"/>
        <c:lblAlgn val="ctr"/>
        <c:lblOffset val="100"/>
        <c:noMultiLvlLbl val="0"/>
      </c:catAx>
      <c:valAx>
        <c:axId val="1040350559"/>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FF893D"/>
                </a:solidFill>
                <a:latin typeface="Asap Condensed" pitchFamily="2" charset="77"/>
                <a:ea typeface="+mn-ea"/>
                <a:cs typeface="+mn-cs"/>
              </a:defRPr>
            </a:pPr>
            <a:endParaRPr lang="en-ES"/>
          </a:p>
        </c:txPr>
        <c:crossAx val="1083161567"/>
        <c:crosses val="autoZero"/>
        <c:crossBetween val="between"/>
        <c:majorUnit val="0.25"/>
      </c:valAx>
      <c:spPr>
        <a:noFill/>
        <a:ln>
          <a:noFill/>
        </a:ln>
        <a:effectLst/>
      </c:spPr>
    </c:plotArea>
    <c:legend>
      <c:legendPos val="b"/>
      <c:legendEntry>
        <c:idx val="0"/>
        <c:delete val="1"/>
      </c:legendEntry>
      <c:layout>
        <c:manualLayout>
          <c:xMode val="edge"/>
          <c:yMode val="edge"/>
          <c:x val="0.20056281039565288"/>
          <c:y val="0.93281003129441764"/>
          <c:w val="0.59887420102519662"/>
          <c:h val="6.7189968705582359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FF893D"/>
              </a:solidFill>
              <a:latin typeface="Asap Condensed" pitchFamily="2" charset="77"/>
              <a:ea typeface="+mn-ea"/>
              <a:cs typeface="+mn-cs"/>
            </a:defRPr>
          </a:pPr>
          <a:endParaRPr lang="en-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046227675356772E-3"/>
          <c:y val="5.5774771639727418E-2"/>
          <c:w val="0.8824498673988207"/>
          <c:h val="1"/>
        </c:manualLayout>
      </c:layout>
      <c:doughnutChart>
        <c:varyColors val="1"/>
        <c:ser>
          <c:idx val="0"/>
          <c:order val="0"/>
          <c:tx>
            <c:strRef>
              <c:f>Sheet1!$B$1</c:f>
              <c:strCache>
                <c:ptCount val="1"/>
                <c:pt idx="0">
                  <c:v>Percentages</c:v>
                </c:pt>
              </c:strCache>
            </c:strRef>
          </c:tx>
          <c:spPr>
            <a:ln>
              <a:solidFill>
                <a:schemeClr val="bg1"/>
              </a:solidFill>
            </a:ln>
          </c:spPr>
          <c:dPt>
            <c:idx val="0"/>
            <c:bubble3D val="0"/>
            <c:spPr>
              <a:solidFill>
                <a:srgbClr val="083A56"/>
              </a:solidFill>
              <a:ln w="19050">
                <a:solidFill>
                  <a:schemeClr val="bg1"/>
                </a:solidFill>
              </a:ln>
              <a:effectLst/>
            </c:spPr>
            <c:extLst>
              <c:ext xmlns:c16="http://schemas.microsoft.com/office/drawing/2014/chart" uri="{C3380CC4-5D6E-409C-BE32-E72D297353CC}">
                <c16:uniqueId val="{00000001-599D-C748-8454-9180745A4FE9}"/>
              </c:ext>
            </c:extLst>
          </c:dPt>
          <c:dPt>
            <c:idx val="1"/>
            <c:bubble3D val="0"/>
            <c:spPr>
              <a:solidFill>
                <a:srgbClr val="FFBE3F"/>
              </a:solidFill>
              <a:ln w="19050">
                <a:solidFill>
                  <a:schemeClr val="bg1"/>
                </a:solidFill>
              </a:ln>
              <a:effectLst/>
            </c:spPr>
            <c:extLst>
              <c:ext xmlns:c16="http://schemas.microsoft.com/office/drawing/2014/chart" uri="{C3380CC4-5D6E-409C-BE32-E72D297353CC}">
                <c16:uniqueId val="{00000003-599D-C748-8454-9180745A4FE9}"/>
              </c:ext>
            </c:extLst>
          </c:dPt>
          <c:dPt>
            <c:idx val="2"/>
            <c:bubble3D val="0"/>
            <c:spPr>
              <a:solidFill>
                <a:srgbClr val="00B8C9"/>
              </a:solidFill>
              <a:ln w="19050">
                <a:solidFill>
                  <a:schemeClr val="bg1"/>
                </a:solidFill>
              </a:ln>
              <a:effectLst/>
            </c:spPr>
            <c:extLst>
              <c:ext xmlns:c16="http://schemas.microsoft.com/office/drawing/2014/chart" uri="{C3380CC4-5D6E-409C-BE32-E72D297353CC}">
                <c16:uniqueId val="{00000004-599D-C748-8454-9180745A4FE9}"/>
              </c:ext>
            </c:extLst>
          </c:dPt>
          <c:dPt>
            <c:idx val="3"/>
            <c:bubble3D val="0"/>
            <c:spPr>
              <a:solidFill>
                <a:srgbClr val="FF4D3F"/>
              </a:solidFill>
              <a:ln w="19050">
                <a:solidFill>
                  <a:schemeClr val="bg1"/>
                </a:solidFill>
              </a:ln>
              <a:effectLst/>
            </c:spPr>
            <c:extLst>
              <c:ext xmlns:c16="http://schemas.microsoft.com/office/drawing/2014/chart" uri="{C3380CC4-5D6E-409C-BE32-E72D297353CC}">
                <c16:uniqueId val="{00000002-599D-C748-8454-9180745A4FE9}"/>
              </c:ext>
            </c:extLst>
          </c:dPt>
          <c:dPt>
            <c:idx val="4"/>
            <c:bubble3D val="0"/>
            <c:explosion val="5"/>
            <c:spPr>
              <a:solidFill>
                <a:srgbClr val="FF893D"/>
              </a:solidFill>
              <a:ln w="19050">
                <a:solidFill>
                  <a:schemeClr val="bg1"/>
                </a:solidFill>
              </a:ln>
              <a:effectLst/>
            </c:spPr>
            <c:extLst>
              <c:ext xmlns:c16="http://schemas.microsoft.com/office/drawing/2014/chart" uri="{C3380CC4-5D6E-409C-BE32-E72D297353CC}">
                <c16:uniqueId val="{00000009-831A-2F4D-B6EC-A6959411CF00}"/>
              </c:ext>
            </c:extLst>
          </c:dPt>
          <c:dLbls>
            <c:dLbl>
              <c:idx val="0"/>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Asap Condensed" pitchFamily="2" charset="77"/>
                      <a:ea typeface="+mn-ea"/>
                      <a:cs typeface="+mn-cs"/>
                    </a:defRPr>
                  </a:pPr>
                  <a:endParaRPr lang="en-ES"/>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599D-C748-8454-9180745A4FE9}"/>
                </c:ext>
              </c:extLst>
            </c:dLbl>
            <c:dLbl>
              <c:idx val="2"/>
              <c:layout>
                <c:manualLayout>
                  <c:x val="8.4092455350713545E-3"/>
                  <c:y val="-3.306574082592373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99D-C748-8454-9180745A4FE9}"/>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083A56"/>
                    </a:solidFill>
                    <a:latin typeface="Asap Condensed" pitchFamily="2" charset="77"/>
                    <a:ea typeface="+mn-ea"/>
                    <a:cs typeface="+mn-cs"/>
                  </a:defRPr>
                </a:pPr>
                <a:endParaRPr lang="en-ES"/>
              </a:p>
            </c:txPr>
            <c:showLegendKey val="0"/>
            <c:showVal val="1"/>
            <c:showCatName val="0"/>
            <c:showSerName val="0"/>
            <c:showPercent val="0"/>
            <c:showBubbleSize val="0"/>
            <c:showLeaderLines val="0"/>
            <c:extLst>
              <c:ext xmlns:c15="http://schemas.microsoft.com/office/drawing/2012/chart" uri="{CE6537A1-D6FC-4f65-9D91-7224C49458BB}"/>
            </c:extLst>
          </c:dLbls>
          <c:cat>
            <c:strRef>
              <c:f>Sheet1!$A$2:$A$6</c:f>
              <c:strCache>
                <c:ptCount val="5"/>
                <c:pt idx="0">
                  <c:v>Monetizing</c:v>
                </c:pt>
                <c:pt idx="1">
                  <c:v>Ownership</c:v>
                </c:pt>
                <c:pt idx="2">
                  <c:v>References</c:v>
                </c:pt>
                <c:pt idx="3">
                  <c:v>Policies</c:v>
                </c:pt>
                <c:pt idx="4">
                  <c:v>Not Monetizing</c:v>
                </c:pt>
              </c:strCache>
            </c:strRef>
          </c:cat>
          <c:val>
            <c:numRef>
              <c:f>Sheet1!$B$2:$B$6</c:f>
              <c:numCache>
                <c:formatCode>0.0%</c:formatCode>
                <c:ptCount val="5"/>
                <c:pt idx="0">
                  <c:v>0.75</c:v>
                </c:pt>
                <c:pt idx="1">
                  <c:v>0.05</c:v>
                </c:pt>
                <c:pt idx="2">
                  <c:v>0.05</c:v>
                </c:pt>
                <c:pt idx="3">
                  <c:v>0.05</c:v>
                </c:pt>
                <c:pt idx="4">
                  <c:v>0.1</c:v>
                </c:pt>
              </c:numCache>
            </c:numRef>
          </c:val>
          <c:extLst>
            <c:ext xmlns:c16="http://schemas.microsoft.com/office/drawing/2014/chart" uri="{C3380CC4-5D6E-409C-BE32-E72D297353CC}">
              <c16:uniqueId val="{00000000-599D-C748-8454-9180745A4FE9}"/>
            </c:ext>
          </c:extLst>
        </c:ser>
        <c:dLbls>
          <c:showLegendKey val="0"/>
          <c:showVal val="0"/>
          <c:showCatName val="0"/>
          <c:showSerName val="0"/>
          <c:showPercent val="0"/>
          <c:showBubbleSize val="0"/>
          <c:showLeaderLines val="0"/>
        </c:dLbls>
        <c:firstSliceAng val="80"/>
        <c:holeSize val="4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rgbClr val="00B8C9"/>
                </a:solidFill>
                <a:latin typeface="+mn-lt"/>
                <a:ea typeface="+mn-ea"/>
                <a:cs typeface="+mn-cs"/>
              </a:defRPr>
            </a:pPr>
            <a:r>
              <a:rPr lang="en-US" sz="1600" b="0" i="0" u="none" strike="noStrike" kern="1200" spc="0" baseline="0" dirty="0">
                <a:solidFill>
                  <a:srgbClr val="00B8C9"/>
                </a:solidFill>
                <a:effectLst/>
                <a:latin typeface="Asap Condensed" pitchFamily="2" charset="77"/>
                <a:cs typeface="Arial" panose="020B0604020202020204" pitchFamily="34" charset="0"/>
              </a:rPr>
              <a:t>ART TRACKS STATUS BEFORE AND AFTER AUDIT</a:t>
            </a:r>
          </a:p>
        </c:rich>
      </c:tx>
      <c:layout>
        <c:manualLayout>
          <c:xMode val="edge"/>
          <c:yMode val="edge"/>
          <c:x val="0.14666123325787855"/>
          <c:y val="5.1748309825455736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rgbClr val="00B8C9"/>
              </a:solidFill>
              <a:latin typeface="+mn-lt"/>
              <a:ea typeface="+mn-ea"/>
              <a:cs typeface="+mn-cs"/>
            </a:defRPr>
          </a:pPr>
          <a:endParaRPr lang="en-ES"/>
        </a:p>
      </c:txPr>
    </c:title>
    <c:autoTitleDeleted val="0"/>
    <c:plotArea>
      <c:layout/>
      <c:barChart>
        <c:barDir val="col"/>
        <c:grouping val="percentStacked"/>
        <c:varyColors val="0"/>
        <c:ser>
          <c:idx val="0"/>
          <c:order val="0"/>
          <c:tx>
            <c:strRef>
              <c:f>Sheet1!$B$1</c:f>
              <c:strCache>
                <c:ptCount val="1"/>
                <c:pt idx="0">
                  <c:v>Available on Correct Artist Page</c:v>
                </c:pt>
              </c:strCache>
            </c:strRef>
          </c:tx>
          <c:spPr>
            <a:solidFill>
              <a:srgbClr val="170C3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Asap Condensed Medium" pitchFamily="2" charset="77"/>
                    <a:ea typeface="+mn-ea"/>
                    <a:cs typeface="+mn-cs"/>
                  </a:defRPr>
                </a:pPr>
                <a:endParaRPr lang="en-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Before</c:v>
                </c:pt>
                <c:pt idx="1">
                  <c:v>After</c:v>
                </c:pt>
              </c:strCache>
            </c:strRef>
          </c:cat>
          <c:val>
            <c:numRef>
              <c:f>Sheet1!$B$2:$B$3</c:f>
              <c:numCache>
                <c:formatCode>0%</c:formatCode>
                <c:ptCount val="2"/>
                <c:pt idx="0">
                  <c:v>0.9</c:v>
                </c:pt>
                <c:pt idx="1">
                  <c:v>1</c:v>
                </c:pt>
              </c:numCache>
            </c:numRef>
          </c:val>
          <c:extLst>
            <c:ext xmlns:c16="http://schemas.microsoft.com/office/drawing/2014/chart" uri="{C3380CC4-5D6E-409C-BE32-E72D297353CC}">
              <c16:uniqueId val="{00000000-A5A4-6141-9FCC-E285A9AE5631}"/>
            </c:ext>
          </c:extLst>
        </c:ser>
        <c:ser>
          <c:idx val="1"/>
          <c:order val="1"/>
          <c:tx>
            <c:strRef>
              <c:f>Sheet1!$C$1</c:f>
              <c:strCache>
                <c:ptCount val="1"/>
                <c:pt idx="0">
                  <c:v>Not Available on Correct Artist Page</c:v>
                </c:pt>
              </c:strCache>
            </c:strRef>
          </c:tx>
          <c:spPr>
            <a:solidFill>
              <a:srgbClr val="FF893D"/>
            </a:solidFill>
            <a:ln>
              <a:noFill/>
            </a:ln>
            <a:effectLst/>
          </c:spPr>
          <c:invertIfNegative val="0"/>
          <c:dLbls>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5A4-6141-9FCC-E285A9AE563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Asap Condensed Medium" pitchFamily="2" charset="77"/>
                    <a:ea typeface="+mn-ea"/>
                    <a:cs typeface="+mn-cs"/>
                  </a:defRPr>
                </a:pPr>
                <a:endParaRPr lang="en-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Before</c:v>
                </c:pt>
                <c:pt idx="1">
                  <c:v>After</c:v>
                </c:pt>
              </c:strCache>
            </c:strRef>
          </c:cat>
          <c:val>
            <c:numRef>
              <c:f>Sheet1!$C$2:$C$3</c:f>
              <c:numCache>
                <c:formatCode>0%</c:formatCode>
                <c:ptCount val="2"/>
                <c:pt idx="0">
                  <c:v>0.1</c:v>
                </c:pt>
                <c:pt idx="1">
                  <c:v>0</c:v>
                </c:pt>
              </c:numCache>
            </c:numRef>
          </c:val>
          <c:extLst>
            <c:ext xmlns:c16="http://schemas.microsoft.com/office/drawing/2014/chart" uri="{C3380CC4-5D6E-409C-BE32-E72D297353CC}">
              <c16:uniqueId val="{00000002-A5A4-6141-9FCC-E285A9AE5631}"/>
            </c:ext>
          </c:extLst>
        </c:ser>
        <c:dLbls>
          <c:dLblPos val="ctr"/>
          <c:showLegendKey val="0"/>
          <c:showVal val="1"/>
          <c:showCatName val="0"/>
          <c:showSerName val="0"/>
          <c:showPercent val="0"/>
          <c:showBubbleSize val="0"/>
        </c:dLbls>
        <c:gapWidth val="75"/>
        <c:overlap val="100"/>
        <c:axId val="1083161567"/>
        <c:axId val="1040350559"/>
      </c:barChart>
      <c:catAx>
        <c:axId val="10831615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00B8C9"/>
                </a:solidFill>
                <a:latin typeface="Asap Condensed" pitchFamily="2" charset="77"/>
                <a:ea typeface="+mn-ea"/>
                <a:cs typeface="+mn-cs"/>
              </a:defRPr>
            </a:pPr>
            <a:endParaRPr lang="en-ES"/>
          </a:p>
        </c:txPr>
        <c:crossAx val="1040350559"/>
        <c:crosses val="autoZero"/>
        <c:auto val="1"/>
        <c:lblAlgn val="ctr"/>
        <c:lblOffset val="100"/>
        <c:noMultiLvlLbl val="0"/>
      </c:catAx>
      <c:valAx>
        <c:axId val="1040350559"/>
        <c:scaling>
          <c:orientation val="minMax"/>
          <c:min val="0"/>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00B8C9"/>
                </a:solidFill>
                <a:latin typeface="Asap Condensed" pitchFamily="2" charset="77"/>
                <a:ea typeface="+mn-ea"/>
                <a:cs typeface="+mn-cs"/>
              </a:defRPr>
            </a:pPr>
            <a:endParaRPr lang="en-ES"/>
          </a:p>
        </c:txPr>
        <c:crossAx val="1083161567"/>
        <c:crosses val="autoZero"/>
        <c:crossBetween val="between"/>
        <c:majorUnit val="0.25"/>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rgbClr val="00B8C9"/>
              </a:solidFill>
              <a:latin typeface="Asap Condensed" pitchFamily="2" charset="77"/>
              <a:ea typeface="+mn-ea"/>
              <a:cs typeface="+mn-cs"/>
            </a:defRPr>
          </a:pPr>
          <a:endParaRPr lang="en-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05_0.xml><?xml version="1.0" encoding="utf-8"?>
<p188:cmLst xmlns:a="http://schemas.openxmlformats.org/drawingml/2006/main" xmlns:r="http://schemas.openxmlformats.org/officeDocument/2006/relationships" xmlns:p188="http://schemas.microsoft.com/office/powerpoint/2018/8/main">
  <p188:cm id="{383478EE-77AC-D74D-B911-2B0FFCCDB38C}" authorId="{29D7FD8C-2D02-B825-1B54-597F5B946DEB}" created="2024-02-17T18:34:54.813">
    <ac:txMkLst xmlns:ac="http://schemas.microsoft.com/office/drawing/2013/main/command">
      <pc:docMk xmlns:pc="http://schemas.microsoft.com/office/powerpoint/2013/main/command"/>
      <pc:sldMk xmlns:pc="http://schemas.microsoft.com/office/powerpoint/2013/main/command" cId="0" sldId="261"/>
      <ac:spMk id="166" creationId="{00000000-0000-0000-0000-000000000000}"/>
      <ac:txMk cp="222" len="800">
        <ac:context len="1139" hash="320243883"/>
      </ac:txMk>
    </ac:txMkLst>
    <p188:pos x="5983867" y="2165605"/>
    <p188:txBody>
      <a:bodyPr/>
      <a:lstStyle/>
      <a:p>
        <a:r>
          <a:rPr lang="en-ES"/>
          <a:t>Bullet point logic required</a:t>
        </a:r>
      </a:p>
    </p188:txBody>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FA1DB8A4-804D-5F4B-B3FE-31E88CD5A471}" authorId="{29D7FD8C-2D02-B825-1B54-597F5B946DEB}" created="2024-02-17T18:50:21.492">
    <ac:txMkLst xmlns:ac="http://schemas.microsoft.com/office/drawing/2013/main/command">
      <pc:docMk xmlns:pc="http://schemas.microsoft.com/office/powerpoint/2013/main/command"/>
      <pc:sldMk xmlns:pc="http://schemas.microsoft.com/office/powerpoint/2013/main/command" cId="0" sldId="264"/>
      <ac:spMk id="206" creationId="{00000000-0000-0000-0000-000000000000}"/>
      <ac:txMk cp="330" len="214">
        <ac:context len="670" hash="4006421639"/>
      </ac:txMk>
    </ac:txMkLst>
    <p188:pos x="5424620" y="2283530"/>
    <p188:txBody>
      <a:bodyPr/>
      <a:lstStyle/>
      <a:p>
        <a:r>
          <a:rPr lang="en-ES"/>
          <a:t>Bullet point logic</a:t>
        </a:r>
      </a:p>
    </p188:txBody>
  </p188:cm>
  <p188:cm id="{A8FE57F8-0499-6645-87B9-776009B5ACB9}" authorId="{29D7FD8C-2D02-B825-1B54-597F5B946DEB}" created="2024-02-17T18:51:30.272">
    <ac:txMkLst xmlns:ac="http://schemas.microsoft.com/office/drawing/2013/main/command">
      <pc:docMk xmlns:pc="http://schemas.microsoft.com/office/powerpoint/2013/main/command"/>
      <pc:sldMk xmlns:pc="http://schemas.microsoft.com/office/powerpoint/2013/main/command" cId="0" sldId="264"/>
      <ac:spMk id="206" creationId="{00000000-0000-0000-0000-000000000000}"/>
      <ac:txMk cp="546" len="123">
        <ac:context len="670" hash="4006421639"/>
      </ac:txMk>
    </ac:txMkLst>
    <p188:pos x="5292098" y="3383461"/>
    <p188:txBody>
      <a:bodyPr/>
      <a:lstStyle/>
      <a:p>
        <a:r>
          <a:rPr lang="en-ES"/>
          <a:t>May be deleted</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3: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Audit Team Edit Notes </a:t>
            </a:r>
            <a:r>
              <a:rPr lang="en-US" b="0" i="0" dirty="0">
                <a:solidFill>
                  <a:srgbClr val="1F1F1F"/>
                </a:solidFill>
                <a:latin typeface="Arial"/>
                <a:ea typeface="Arial"/>
                <a:cs typeface="Arial"/>
                <a:sym typeface="Arial"/>
              </a:rPr>
              <a:t>↓↓↓</a:t>
            </a:r>
            <a:endParaRPr dirty="0"/>
          </a:p>
          <a:p>
            <a:pPr marL="228600" lvl="0"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Bar chart – if there is a percentage point that does not fit in a specific section, then it will need to be moved outside of the bar and its color will need to be changed. </a:t>
            </a:r>
            <a:endParaRPr dirty="0"/>
          </a:p>
          <a:p>
            <a:pPr marL="685800" marR="0" lvl="1" indent="-228600" algn="l" rtl="0">
              <a:lnSpc>
                <a:spcPct val="100000"/>
              </a:lnSpc>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For the Before: “Not Enabled for Monetization” percentage – the position should be Left 3.43” and the color should be Hex Color #170C36</a:t>
            </a:r>
            <a:endParaRPr dirty="0"/>
          </a:p>
          <a:p>
            <a:pPr marL="685800" lvl="1"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For the After: “Not Enabled for Monetization” percentage – the position should be Left 5.46” and the color should be Hex Color #170C36</a:t>
            </a:r>
            <a:endParaRPr dirty="0"/>
          </a:p>
          <a:p>
            <a:pPr marL="1143000" lvl="2"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The Top position placement for both percentages should be the same as their initial Top position placement.</a:t>
            </a:r>
            <a:endParaRPr dirty="0"/>
          </a:p>
          <a:p>
            <a:pPr marL="228600" lvl="0" indent="-152400" algn="l" rtl="0">
              <a:spcBef>
                <a:spcPts val="0"/>
              </a:spcBef>
              <a:spcAft>
                <a:spcPts val="0"/>
              </a:spcAft>
              <a:buClr>
                <a:schemeClr val="dk1"/>
              </a:buClr>
              <a:buSzPts val="1200"/>
              <a:buFont typeface="Calibri"/>
              <a:buNone/>
            </a:pPr>
            <a:endParaRPr b="0" i="0" dirty="0">
              <a:solidFill>
                <a:srgbClr val="1F1F1F"/>
              </a:solidFill>
              <a:latin typeface="Arial"/>
              <a:ea typeface="Arial"/>
              <a:cs typeface="Arial"/>
              <a:sym typeface="Arial"/>
            </a:endParaRPr>
          </a:p>
          <a:p>
            <a:pPr marL="228600" lvl="0"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Overview paragraph - make sure the list of issues matches what was fixed in the audit.</a:t>
            </a:r>
            <a:endParaRPr dirty="0"/>
          </a:p>
          <a:p>
            <a:pPr marL="228600" lvl="0"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If there are no conflicts present for this audit, delete the last two sentences.</a:t>
            </a:r>
            <a:endParaRPr dirty="0"/>
          </a:p>
        </p:txBody>
      </p:sp>
      <p:sp>
        <p:nvSpPr>
          <p:cNvPr id="112" name="Google Shape;11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4: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Audit Team Edit Notes </a:t>
            </a:r>
            <a:r>
              <a:rPr lang="en-US" b="0" i="0">
                <a:solidFill>
                  <a:srgbClr val="1F1F1F"/>
                </a:solidFill>
                <a:latin typeface="Arial"/>
                <a:ea typeface="Arial"/>
                <a:cs typeface="Arial"/>
                <a:sym typeface="Arial"/>
              </a:rPr>
              <a:t>↓↓↓</a:t>
            </a:r>
            <a:endParaRPr/>
          </a:p>
          <a:p>
            <a:pPr marL="228600" lvl="0" indent="-228600" algn="l" rtl="0">
              <a:spcBef>
                <a:spcPts val="0"/>
              </a:spcBef>
              <a:spcAft>
                <a:spcPts val="0"/>
              </a:spcAft>
              <a:buClr>
                <a:srgbClr val="1F1F1F"/>
              </a:buClr>
              <a:buSzPts val="1200"/>
              <a:buFont typeface="Arial"/>
              <a:buAutoNum type="arabicParenR"/>
            </a:pPr>
            <a:r>
              <a:rPr lang="en-US" b="0" i="0">
                <a:solidFill>
                  <a:srgbClr val="1F1F1F"/>
                </a:solidFill>
                <a:latin typeface="Arial"/>
                <a:ea typeface="Arial"/>
                <a:cs typeface="Arial"/>
                <a:sym typeface="Arial"/>
              </a:rPr>
              <a:t>If no ownership fixes, update the note to – “All territory rights were reflected correctly for your audio catalog.”</a:t>
            </a:r>
            <a:endParaRPr/>
          </a:p>
          <a:p>
            <a:pPr marL="228600" lvl="0" indent="-228600" algn="l" rtl="0">
              <a:spcBef>
                <a:spcPts val="0"/>
              </a:spcBef>
              <a:spcAft>
                <a:spcPts val="0"/>
              </a:spcAft>
              <a:buClr>
                <a:srgbClr val="1F1F1F"/>
              </a:buClr>
              <a:buSzPts val="1200"/>
              <a:buFont typeface="Arial"/>
              <a:buAutoNum type="arabicParenR"/>
            </a:pPr>
            <a:r>
              <a:rPr lang="en-US" b="0" i="0">
                <a:solidFill>
                  <a:srgbClr val="1F1F1F"/>
                </a:solidFill>
                <a:latin typeface="Arial"/>
                <a:ea typeface="Arial"/>
                <a:cs typeface="Arial"/>
                <a:sym typeface="Arial"/>
              </a:rPr>
              <a:t>If no reference fixes, update the note to – “All reference files were enabled for your audio catalog.”</a:t>
            </a:r>
            <a:endParaRPr/>
          </a:p>
          <a:p>
            <a:pPr marL="228600" lvl="0" indent="-228600" algn="l" rtl="0">
              <a:spcBef>
                <a:spcPts val="0"/>
              </a:spcBef>
              <a:spcAft>
                <a:spcPts val="0"/>
              </a:spcAft>
              <a:buClr>
                <a:srgbClr val="1F1F1F"/>
              </a:buClr>
              <a:buSzPts val="1200"/>
              <a:buFont typeface="Arial"/>
              <a:buAutoNum type="arabicParenR"/>
            </a:pPr>
            <a:r>
              <a:rPr lang="en-US" b="0" i="0">
                <a:solidFill>
                  <a:srgbClr val="1F1F1F"/>
                </a:solidFill>
                <a:latin typeface="Arial"/>
                <a:ea typeface="Arial"/>
                <a:cs typeface="Arial"/>
                <a:sym typeface="Arial"/>
              </a:rPr>
              <a:t>If no UGC match policy fixes, update the note to – “All match policies were set up correctly.”</a:t>
            </a:r>
            <a:endParaRPr/>
          </a:p>
        </p:txBody>
      </p:sp>
      <p:sp>
        <p:nvSpPr>
          <p:cNvPr id="123" name="Google Shape;12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5: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Audit Team Edit Notes </a:t>
            </a:r>
            <a:r>
              <a:rPr lang="en-US" b="0" i="0" dirty="0">
                <a:solidFill>
                  <a:srgbClr val="1F1F1F"/>
                </a:solidFill>
                <a:latin typeface="Arial"/>
                <a:ea typeface="Arial"/>
                <a:cs typeface="Arial"/>
                <a:sym typeface="Arial"/>
              </a:rPr>
              <a:t>↓↓↓</a:t>
            </a:r>
            <a:endParaRPr dirty="0"/>
          </a:p>
          <a:p>
            <a:pPr marL="228600" lvl="0" indent="-228600" algn="l" rtl="0">
              <a:spcBef>
                <a:spcPts val="0"/>
              </a:spcBef>
              <a:spcAft>
                <a:spcPts val="0"/>
              </a:spcAft>
              <a:buClr>
                <a:schemeClr val="dk1"/>
              </a:buClr>
              <a:buSzPts val="1200"/>
              <a:buFont typeface="Calibri"/>
              <a:buAutoNum type="arabicParenR"/>
            </a:pPr>
            <a:r>
              <a:rPr lang="en-US" dirty="0"/>
              <a:t>Pie chart – Try to keep the angle of the first slice around 80 degrees to allow for more space for any percentages that need to be moved out of their pie slice.</a:t>
            </a:r>
            <a:endParaRPr dirty="0"/>
          </a:p>
          <a:p>
            <a:pPr marL="228600" lvl="0" indent="-228600" algn="l" rtl="0">
              <a:spcBef>
                <a:spcPts val="0"/>
              </a:spcBef>
              <a:spcAft>
                <a:spcPts val="0"/>
              </a:spcAft>
              <a:buClr>
                <a:schemeClr val="dk1"/>
              </a:buClr>
              <a:buSzPts val="1200"/>
              <a:buFont typeface="Calibri"/>
              <a:buAutoNum type="arabicParenR"/>
            </a:pPr>
            <a:r>
              <a:rPr lang="en-US" dirty="0"/>
              <a:t>Pie chart – If a specific fix does not exist in this audit, then delete the fix from the table and delete the percentage in the “Edit Data in Excel” data.</a:t>
            </a:r>
          </a:p>
          <a:p>
            <a:pPr marL="228600" lvl="0" indent="-228600" algn="l" rtl="0">
              <a:spcBef>
                <a:spcPts val="0"/>
              </a:spcBef>
              <a:spcAft>
                <a:spcPts val="0"/>
              </a:spcAft>
              <a:buClr>
                <a:schemeClr val="dk1"/>
              </a:buClr>
              <a:buSzPts val="1200"/>
              <a:buFont typeface="Calibri"/>
              <a:buAutoNum type="arabicParenR"/>
            </a:pPr>
            <a:endParaRPr lang="en-US" dirty="0"/>
          </a:p>
          <a:p>
            <a:pPr marL="228600" lvl="0" indent="-228600" algn="l" rtl="0">
              <a:spcBef>
                <a:spcPts val="0"/>
              </a:spcBef>
              <a:spcAft>
                <a:spcPts val="0"/>
              </a:spcAft>
              <a:buClr>
                <a:schemeClr val="dk1"/>
              </a:buClr>
              <a:buSzPts val="1200"/>
              <a:buFont typeface="Calibri"/>
              <a:buAutoNum type="arabicParenR"/>
            </a:pPr>
            <a:r>
              <a:rPr lang="en-US" dirty="0"/>
              <a:t>When editing the table, if the top border of the ‘Not monetizing’ box disappears, then reapply the border using the Table Design &gt; Borders tool. Make sure the Pen color is Hex Color #EF8F4F</a:t>
            </a:r>
          </a:p>
        </p:txBody>
      </p:sp>
      <p:sp>
        <p:nvSpPr>
          <p:cNvPr id="147" name="Google Shape;14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Audit Team Edit Notes </a:t>
            </a:r>
            <a:r>
              <a:rPr lang="en-US" b="0" i="0" dirty="0">
                <a:solidFill>
                  <a:srgbClr val="1F1F1F"/>
                </a:solidFill>
                <a:latin typeface="Arial"/>
                <a:ea typeface="Arial"/>
                <a:cs typeface="Arial"/>
                <a:sym typeface="Arial"/>
              </a:rPr>
              <a:t>↓↓↓</a:t>
            </a:r>
            <a:endParaRPr dirty="0"/>
          </a:p>
          <a:p>
            <a:pPr marL="228600" lvl="0" indent="-228600" algn="l" rtl="0">
              <a:spcBef>
                <a:spcPts val="0"/>
              </a:spcBef>
              <a:spcAft>
                <a:spcPts val="0"/>
              </a:spcAft>
              <a:buClr>
                <a:schemeClr val="dk1"/>
              </a:buClr>
              <a:buSzPts val="1200"/>
              <a:buFont typeface="Calibri"/>
              <a:buAutoNum type="arabicParenR"/>
            </a:pPr>
            <a:r>
              <a:rPr lang="en-US" dirty="0"/>
              <a:t>If there are no conflicts for this audit, delete this entire slide. Make sure the page numbers are updated on the following slides and on the Table of Contents slide.</a:t>
            </a:r>
            <a:endParaRPr dirty="0"/>
          </a:p>
          <a:p>
            <a:pPr marL="228600" lvl="0" indent="-228600" algn="l" rtl="0">
              <a:spcBef>
                <a:spcPts val="0"/>
              </a:spcBef>
              <a:spcAft>
                <a:spcPts val="0"/>
              </a:spcAft>
              <a:buClr>
                <a:schemeClr val="dk1"/>
              </a:buClr>
              <a:buSzPts val="1200"/>
              <a:buFont typeface="Calibri"/>
              <a:buAutoNum type="arabicParenR"/>
            </a:pPr>
            <a:r>
              <a:rPr lang="en-US" dirty="0"/>
              <a:t>Where to action section – if there are no conflicts for one of these buckets (CMS or MRR), then delete the entire paragraph.</a:t>
            </a:r>
            <a:endParaRPr dirty="0"/>
          </a:p>
          <a:p>
            <a:pPr marL="228600" lvl="0" indent="-152400" algn="l" rtl="0">
              <a:spcBef>
                <a:spcPts val="0"/>
              </a:spcBef>
              <a:spcAft>
                <a:spcPts val="0"/>
              </a:spcAft>
              <a:buClr>
                <a:schemeClr val="dk1"/>
              </a:buClr>
              <a:buSzPts val="1200"/>
              <a:buFont typeface="Calibri"/>
              <a:buNone/>
            </a:pPr>
            <a:endParaRPr dirty="0"/>
          </a:p>
        </p:txBody>
      </p:sp>
      <p:sp>
        <p:nvSpPr>
          <p:cNvPr id="162" name="Google Shape;16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7: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Audit Team Edit Notes </a:t>
            </a:r>
            <a:r>
              <a:rPr lang="en-US" b="0" i="0" dirty="0">
                <a:solidFill>
                  <a:srgbClr val="1F1F1F"/>
                </a:solidFill>
                <a:latin typeface="Arial"/>
                <a:ea typeface="Arial"/>
                <a:cs typeface="Arial"/>
                <a:sym typeface="Arial"/>
              </a:rPr>
              <a:t>↓↓↓</a:t>
            </a:r>
            <a:endParaRPr dirty="0"/>
          </a:p>
          <a:p>
            <a:pPr marL="228600" lvl="0"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Average Daily Views – These figures are not abbreviated. If there are a thousand Average Daily Views, then updated MILLION to THOUSAND.</a:t>
            </a:r>
            <a:endParaRPr dirty="0"/>
          </a:p>
          <a:p>
            <a:pPr marL="228600" lvl="0"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UGC Matches – These figures are abbreviated. If there are a million UGC Matches, then update K to M.</a:t>
            </a:r>
            <a:endParaRPr dirty="0"/>
          </a:p>
        </p:txBody>
      </p:sp>
      <p:sp>
        <p:nvSpPr>
          <p:cNvPr id="173" name="Google Shape;173;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9: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Audit Team Edit Notes </a:t>
            </a:r>
            <a:r>
              <a:rPr lang="en-US" b="0" i="0" dirty="0">
                <a:solidFill>
                  <a:srgbClr val="1F1F1F"/>
                </a:solidFill>
                <a:latin typeface="Arial"/>
                <a:ea typeface="Arial"/>
                <a:cs typeface="Arial"/>
                <a:sym typeface="Arial"/>
              </a:rPr>
              <a:t>↓↓↓</a:t>
            </a:r>
            <a:endParaRPr dirty="0"/>
          </a:p>
          <a:p>
            <a:pPr marL="228600" lvl="0" indent="-228600" algn="l" rtl="0">
              <a:spcBef>
                <a:spcPts val="0"/>
              </a:spcBef>
              <a:spcAft>
                <a:spcPts val="0"/>
              </a:spcAft>
              <a:buClr>
                <a:schemeClr val="dk1"/>
              </a:buClr>
              <a:buSzPts val="1200"/>
              <a:buFont typeface="Calibri"/>
              <a:buAutoNum type="arabicParenR"/>
            </a:pPr>
            <a:r>
              <a:rPr lang="en-US" dirty="0"/>
              <a:t>If there is no percentage increase for this audit, then delete the bolded sentence and delete the Audio Monetization Increase bubble.</a:t>
            </a:r>
            <a:endParaRPr dirty="0"/>
          </a:p>
          <a:p>
            <a:pPr marL="228600" lvl="0" indent="-228600" algn="l" rtl="0">
              <a:spcBef>
                <a:spcPts val="0"/>
              </a:spcBef>
              <a:spcAft>
                <a:spcPts val="0"/>
              </a:spcAft>
              <a:buClr>
                <a:schemeClr val="dk1"/>
              </a:buClr>
              <a:buSzPts val="1200"/>
              <a:buFont typeface="Calibri"/>
              <a:buAutoNum type="arabicParenR"/>
            </a:pPr>
            <a:r>
              <a:rPr lang="en-US" dirty="0"/>
              <a:t>How Did We Do It? section – </a:t>
            </a:r>
            <a:endParaRPr dirty="0"/>
          </a:p>
          <a:p>
            <a:pPr marL="685800" lvl="1" indent="-228600" algn="l" rtl="0">
              <a:spcBef>
                <a:spcPts val="0"/>
              </a:spcBef>
              <a:spcAft>
                <a:spcPts val="0"/>
              </a:spcAft>
              <a:buClr>
                <a:schemeClr val="dk1"/>
              </a:buClr>
              <a:buSzPts val="1200"/>
              <a:buFont typeface="Calibri"/>
              <a:buAutoNum type="arabicParenR"/>
            </a:pPr>
            <a:r>
              <a:rPr lang="en-US" dirty="0"/>
              <a:t>If there were no fixes for this audit, then delete the bullet points and delete “</a:t>
            </a:r>
            <a:r>
              <a:rPr lang="en-US" sz="1200" dirty="0">
                <a:solidFill>
                  <a:srgbClr val="0C3452"/>
                </a:solidFill>
                <a:latin typeface="Asap Condensed"/>
                <a:ea typeface="Asap Condensed"/>
                <a:cs typeface="Asap Condensed"/>
                <a:sym typeface="Asap Condensed"/>
              </a:rPr>
              <a:t>We took the following actions to increase your catalog’s monetization potential:”</a:t>
            </a:r>
            <a:endParaRPr dirty="0"/>
          </a:p>
          <a:p>
            <a:pPr marL="685800" marR="0" lvl="1" indent="-228600" algn="l" rtl="0">
              <a:lnSpc>
                <a:spcPct val="100000"/>
              </a:lnSpc>
              <a:spcBef>
                <a:spcPts val="0"/>
              </a:spcBef>
              <a:spcAft>
                <a:spcPts val="0"/>
              </a:spcAft>
              <a:buClr>
                <a:srgbClr val="0C3452"/>
              </a:buClr>
              <a:buSzPts val="1200"/>
              <a:buFont typeface="Asap Condensed"/>
              <a:buAutoNum type="arabicParenR"/>
            </a:pPr>
            <a:r>
              <a:rPr lang="en-US" sz="1200" dirty="0">
                <a:solidFill>
                  <a:srgbClr val="0C3452"/>
                </a:solidFill>
                <a:latin typeface="Asap Condensed"/>
                <a:ea typeface="Asap Condensed"/>
                <a:cs typeface="Asap Condensed"/>
                <a:sym typeface="Asap Condensed"/>
              </a:rPr>
              <a:t>If there were no fixes for a specific category (i.e. Reactivated references on [_] sound recordings.), then delete the entire sentence.</a:t>
            </a:r>
            <a:endParaRPr dirty="0"/>
          </a:p>
          <a:p>
            <a:pPr marL="228600" lvl="0" indent="-152400" algn="l" rtl="0">
              <a:spcBef>
                <a:spcPts val="0"/>
              </a:spcBef>
              <a:spcAft>
                <a:spcPts val="0"/>
              </a:spcAft>
              <a:buClr>
                <a:schemeClr val="dk1"/>
              </a:buClr>
              <a:buSzPts val="1200"/>
              <a:buFont typeface="Calibri"/>
              <a:buNone/>
            </a:pPr>
            <a:endParaRPr sz="1200" dirty="0">
              <a:solidFill>
                <a:srgbClr val="0C3452"/>
              </a:solidFill>
              <a:latin typeface="Asap Condensed"/>
              <a:ea typeface="Asap Condensed"/>
              <a:cs typeface="Asap Condensed"/>
              <a:sym typeface="Asap Condensed"/>
            </a:endParaRPr>
          </a:p>
          <a:p>
            <a:pPr marL="228600" lvl="0" indent="-228600" algn="l" rtl="0">
              <a:spcBef>
                <a:spcPts val="0"/>
              </a:spcBef>
              <a:spcAft>
                <a:spcPts val="0"/>
              </a:spcAft>
              <a:buClr>
                <a:schemeClr val="dk1"/>
              </a:buClr>
              <a:buSzPts val="1200"/>
              <a:buFont typeface="Calibri"/>
              <a:buAutoNum type="arabicParenR"/>
            </a:pPr>
            <a:r>
              <a:rPr lang="en-US" dirty="0"/>
              <a:t>What’s Next? Section – if there are no conflicts for this audit, then delete this section.</a:t>
            </a:r>
            <a:endParaRPr dirty="0"/>
          </a:p>
          <a:p>
            <a:pPr marL="228600" lvl="0" indent="-228600" algn="l" rtl="0">
              <a:spcBef>
                <a:spcPts val="0"/>
              </a:spcBef>
              <a:spcAft>
                <a:spcPts val="0"/>
              </a:spcAft>
              <a:buClr>
                <a:schemeClr val="dk1"/>
              </a:buClr>
              <a:buSzPts val="1200"/>
              <a:buFont typeface="Calibri"/>
              <a:buAutoNum type="arabicParenR"/>
            </a:pPr>
            <a:r>
              <a:rPr lang="en-US" dirty="0"/>
              <a:t>If any section was deleted, then move up the bubbles accordingly.</a:t>
            </a:r>
            <a:endParaRPr dirty="0"/>
          </a:p>
          <a:p>
            <a:pPr marL="228600" lvl="0" indent="-152400" algn="l" rtl="0">
              <a:spcBef>
                <a:spcPts val="0"/>
              </a:spcBef>
              <a:spcAft>
                <a:spcPts val="0"/>
              </a:spcAft>
              <a:buClr>
                <a:schemeClr val="dk1"/>
              </a:buClr>
              <a:buSzPts val="1200"/>
              <a:buFont typeface="Calibri"/>
              <a:buNone/>
            </a:pPr>
            <a:endParaRPr dirty="0"/>
          </a:p>
        </p:txBody>
      </p:sp>
      <p:sp>
        <p:nvSpPr>
          <p:cNvPr id="203" name="Google Shape;203;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0:notes"/>
          <p:cNvSpPr>
            <a:spLocks noGrp="1" noRot="1" noChangeAspect="1"/>
          </p:cNvSpPr>
          <p:nvPr>
            <p:ph type="sldImg" idx="2"/>
          </p:nvPr>
        </p:nvSpPr>
        <p:spPr>
          <a:xfrm>
            <a:off x="2271713" y="1143000"/>
            <a:ext cx="2314575"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dirty="0"/>
              <a:t>Audit Team Edit Notes </a:t>
            </a:r>
            <a:r>
              <a:rPr lang="en-US" b="0" i="0" dirty="0">
                <a:solidFill>
                  <a:srgbClr val="1F1F1F"/>
                </a:solidFill>
                <a:latin typeface="Arial"/>
                <a:ea typeface="Arial"/>
                <a:cs typeface="Arial"/>
                <a:sym typeface="Arial"/>
              </a:rPr>
              <a:t>↓↓↓</a:t>
            </a:r>
            <a:endParaRPr dirty="0"/>
          </a:p>
          <a:p>
            <a:pPr marL="228600" lvl="0" indent="-228600" algn="l" rtl="0">
              <a:spcBef>
                <a:spcPts val="0"/>
              </a:spcBef>
              <a:spcAft>
                <a:spcPts val="0"/>
              </a:spcAft>
              <a:buClr>
                <a:schemeClr val="dk1"/>
              </a:buClr>
              <a:buSzPts val="1200"/>
              <a:buFont typeface="Calibri"/>
              <a:buAutoNum type="arabicParenR"/>
            </a:pPr>
            <a:r>
              <a:rPr lang="en-US" dirty="0"/>
              <a:t>If there is no percentage increase for this audit, then delete the bolded sentence.</a:t>
            </a:r>
            <a:endParaRPr dirty="0"/>
          </a:p>
          <a:p>
            <a:pPr marL="228600" marR="0" lvl="0" indent="-228600" algn="l" rtl="0">
              <a:lnSpc>
                <a:spcPct val="100000"/>
              </a:lnSpc>
              <a:spcBef>
                <a:spcPts val="0"/>
              </a:spcBef>
              <a:spcAft>
                <a:spcPts val="0"/>
              </a:spcAft>
              <a:buClr>
                <a:schemeClr val="dk1"/>
              </a:buClr>
              <a:buSzPts val="1200"/>
              <a:buFont typeface="Calibri"/>
              <a:buAutoNum type="arabicParenR"/>
            </a:pPr>
            <a:r>
              <a:rPr lang="en-US" dirty="0"/>
              <a:t>How Did We Do It? section – if there were no fixes for this audit, then delete the bullet points. Replace “</a:t>
            </a:r>
            <a:r>
              <a:rPr lang="en-US" sz="1200" dirty="0">
                <a:solidFill>
                  <a:srgbClr val="083A56"/>
                </a:solidFill>
                <a:latin typeface="Asap Condensed"/>
                <a:ea typeface="Asap Condensed"/>
                <a:cs typeface="Asap Condensed"/>
                <a:sym typeface="Asap Condensed"/>
              </a:rPr>
              <a:t>We took the following actions to ensure Art Tracks are available on YouTube and mapped to the correct artist page to maximize reach and exposure:</a:t>
            </a:r>
            <a:r>
              <a:rPr lang="en-US" sz="1200" dirty="0">
                <a:solidFill>
                  <a:srgbClr val="0C3452"/>
                </a:solidFill>
                <a:latin typeface="Asap Condensed"/>
                <a:ea typeface="Asap Condensed"/>
                <a:cs typeface="Asap Condensed"/>
                <a:sym typeface="Asap Condensed"/>
              </a:rPr>
              <a:t>” with ” Fortunately, 100% of your Art Tracks are available on YouTube and mapped to the correct artist page to maximize reach and exposure.”</a:t>
            </a:r>
            <a:endParaRPr dirty="0"/>
          </a:p>
          <a:p>
            <a:pPr marL="228600" marR="0" lvl="0" indent="-152400" algn="l" rtl="0">
              <a:lnSpc>
                <a:spcPct val="100000"/>
              </a:lnSpc>
              <a:spcBef>
                <a:spcPts val="0"/>
              </a:spcBef>
              <a:spcAft>
                <a:spcPts val="0"/>
              </a:spcAft>
              <a:buClr>
                <a:schemeClr val="dk1"/>
              </a:buClr>
              <a:buSzPts val="1200"/>
              <a:buFont typeface="Calibri"/>
              <a:buNone/>
            </a:pPr>
            <a:endParaRPr sz="1200" dirty="0">
              <a:solidFill>
                <a:srgbClr val="0C3452"/>
              </a:solidFill>
              <a:latin typeface="Asap Condensed"/>
              <a:ea typeface="Asap Condensed"/>
              <a:cs typeface="Asap Condensed"/>
              <a:sym typeface="Asap Condensed"/>
            </a:endParaRPr>
          </a:p>
          <a:p>
            <a:pPr marL="228600" lvl="0"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Bar chart – if there is a percentage point that does not fit in a specific section, then it will need to be moved outside of the bar and its color will need to be changed. </a:t>
            </a:r>
            <a:endParaRPr dirty="0"/>
          </a:p>
          <a:p>
            <a:pPr marL="685800" marR="0" lvl="1" indent="-228600" algn="l" rtl="0">
              <a:lnSpc>
                <a:spcPct val="100000"/>
              </a:lnSpc>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For the Before: “Not Available on Correct Artist Page” percentage – the position should be Left 3.45” and the color should be Hex Color #170C36</a:t>
            </a:r>
            <a:endParaRPr dirty="0"/>
          </a:p>
          <a:p>
            <a:pPr marL="685800" lvl="1"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For the After: “Not Available on Correct Artist Page” percentage – the position should be Left 5.62” and the color should be Hex Color #170C36</a:t>
            </a:r>
            <a:endParaRPr dirty="0"/>
          </a:p>
          <a:p>
            <a:pPr marL="1143000" lvl="2" indent="-228600" algn="l" rtl="0">
              <a:spcBef>
                <a:spcPts val="0"/>
              </a:spcBef>
              <a:spcAft>
                <a:spcPts val="0"/>
              </a:spcAft>
              <a:buClr>
                <a:srgbClr val="1F1F1F"/>
              </a:buClr>
              <a:buSzPts val="1200"/>
              <a:buFont typeface="Arial"/>
              <a:buAutoNum type="arabicParenR"/>
            </a:pPr>
            <a:r>
              <a:rPr lang="en-US" b="0" i="0" dirty="0">
                <a:solidFill>
                  <a:srgbClr val="1F1F1F"/>
                </a:solidFill>
                <a:latin typeface="Arial"/>
                <a:ea typeface="Arial"/>
                <a:cs typeface="Arial"/>
                <a:sym typeface="Arial"/>
              </a:rPr>
              <a:t>The Top position placement for both percentages should be the same as their initial Top position placement.</a:t>
            </a:r>
            <a:endParaRPr dirty="0"/>
          </a:p>
          <a:p>
            <a:pPr marL="228600" marR="0" lvl="0" indent="-152400" algn="l" rtl="0">
              <a:lnSpc>
                <a:spcPct val="100000"/>
              </a:lnSpc>
              <a:spcBef>
                <a:spcPts val="0"/>
              </a:spcBef>
              <a:spcAft>
                <a:spcPts val="0"/>
              </a:spcAft>
              <a:buClr>
                <a:schemeClr val="dk1"/>
              </a:buClr>
              <a:buSzPts val="1200"/>
              <a:buFont typeface="Calibri"/>
              <a:buNone/>
            </a:pPr>
            <a:endParaRPr sz="1200" dirty="0">
              <a:solidFill>
                <a:srgbClr val="0C3452"/>
              </a:solidFill>
              <a:latin typeface="Asap Condensed"/>
              <a:ea typeface="Asap Condensed"/>
              <a:cs typeface="Asap Condensed"/>
              <a:sym typeface="Asap Condensed"/>
            </a:endParaRPr>
          </a:p>
          <a:p>
            <a:pPr marL="228600" marR="0" lvl="0" indent="-152400" algn="l" rtl="0">
              <a:lnSpc>
                <a:spcPct val="100000"/>
              </a:lnSpc>
              <a:spcBef>
                <a:spcPts val="0"/>
              </a:spcBef>
              <a:spcAft>
                <a:spcPts val="0"/>
              </a:spcAft>
              <a:buClr>
                <a:schemeClr val="dk1"/>
              </a:buClr>
              <a:buSzPts val="1200"/>
              <a:buFont typeface="Calibri"/>
              <a:buNone/>
            </a:pPr>
            <a:endParaRPr sz="1200" dirty="0">
              <a:solidFill>
                <a:srgbClr val="0C3452"/>
              </a:solidFill>
              <a:latin typeface="Asap Condensed"/>
              <a:ea typeface="Asap Condensed"/>
              <a:cs typeface="Asap Condensed"/>
              <a:sym typeface="Asap Condensed"/>
            </a:endParaRPr>
          </a:p>
          <a:p>
            <a:pPr marL="228600" lvl="0" indent="-152400" algn="l" rtl="0">
              <a:spcBef>
                <a:spcPts val="0"/>
              </a:spcBef>
              <a:spcAft>
                <a:spcPts val="0"/>
              </a:spcAft>
              <a:buClr>
                <a:schemeClr val="dk1"/>
              </a:buClr>
              <a:buSzPts val="1200"/>
              <a:buFont typeface="Calibri"/>
              <a:buNone/>
            </a:pPr>
            <a:endParaRPr dirty="0"/>
          </a:p>
        </p:txBody>
      </p:sp>
      <p:sp>
        <p:nvSpPr>
          <p:cNvPr id="216" name="Google Shape;21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2"/>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2"/>
          <p:cNvSpPr txBox="1">
            <a:spLocks noGrp="1"/>
          </p:cNvSpPr>
          <p:nvPr>
            <p:ph type="body" idx="1"/>
          </p:nvPr>
        </p:nvSpPr>
        <p:spPr>
          <a:xfrm>
            <a:off x="471488" y="2434167"/>
            <a:ext cx="5915025" cy="5801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 name="Google Shape;18;p12"/>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1"/>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1"/>
          <p:cNvSpPr txBox="1">
            <a:spLocks noGrp="1"/>
          </p:cNvSpPr>
          <p:nvPr>
            <p:ph type="body" idx="1"/>
          </p:nvPr>
        </p:nvSpPr>
        <p:spPr>
          <a:xfrm rot="5400000">
            <a:off x="528108" y="2377546"/>
            <a:ext cx="5801784" cy="59150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5" name="Google Shape;75;p21"/>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1"/>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1"/>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2"/>
          <p:cNvSpPr txBox="1">
            <a:spLocks noGrp="1"/>
          </p:cNvSpPr>
          <p:nvPr>
            <p:ph type="title"/>
          </p:nvPr>
        </p:nvSpPr>
        <p:spPr>
          <a:xfrm rot="5400000">
            <a:off x="1772577" y="3622015"/>
            <a:ext cx="7749117" cy="14787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2"/>
          <p:cNvSpPr txBox="1">
            <a:spLocks noGrp="1"/>
          </p:cNvSpPr>
          <p:nvPr>
            <p:ph type="body" idx="1"/>
          </p:nvPr>
        </p:nvSpPr>
        <p:spPr>
          <a:xfrm rot="5400000">
            <a:off x="-1227798" y="2186121"/>
            <a:ext cx="7749117" cy="435054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1" name="Google Shape;81;p22"/>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2"/>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2"/>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3"/>
          <p:cNvSpPr txBox="1">
            <a:spLocks noGrp="1"/>
          </p:cNvSpPr>
          <p:nvPr>
            <p:ph type="ctrTitle"/>
          </p:nvPr>
        </p:nvSpPr>
        <p:spPr>
          <a:xfrm>
            <a:off x="514350" y="1496484"/>
            <a:ext cx="5829300" cy="3183467"/>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
          <p:cNvSpPr txBox="1">
            <a:spLocks noGrp="1"/>
          </p:cNvSpPr>
          <p:nvPr>
            <p:ph type="subTitle" idx="1"/>
          </p:nvPr>
        </p:nvSpPr>
        <p:spPr>
          <a:xfrm>
            <a:off x="857250" y="4802717"/>
            <a:ext cx="5143500" cy="2207683"/>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4" name="Google Shape;24;p13"/>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467916" y="2279653"/>
            <a:ext cx="5915025" cy="380364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467916" y="6119286"/>
            <a:ext cx="5915025" cy="2000249"/>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800"/>
              <a:buNone/>
              <a:defRPr sz="1800">
                <a:solidFill>
                  <a:schemeClr val="dk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14"/>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71488" y="2434167"/>
            <a:ext cx="2914650" cy="5801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 name="Google Shape;36;p15"/>
          <p:cNvSpPr txBox="1">
            <a:spLocks noGrp="1"/>
          </p:cNvSpPr>
          <p:nvPr>
            <p:ph type="body" idx="2"/>
          </p:nvPr>
        </p:nvSpPr>
        <p:spPr>
          <a:xfrm>
            <a:off x="3471863" y="2434167"/>
            <a:ext cx="2914650" cy="5801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7" name="Google Shape;37;p15"/>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72381"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72381" y="2241551"/>
            <a:ext cx="2901255" cy="109854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3" name="Google Shape;43;p16"/>
          <p:cNvSpPr txBox="1">
            <a:spLocks noGrp="1"/>
          </p:cNvSpPr>
          <p:nvPr>
            <p:ph type="body" idx="2"/>
          </p:nvPr>
        </p:nvSpPr>
        <p:spPr>
          <a:xfrm>
            <a:off x="472381" y="3340100"/>
            <a:ext cx="2901255" cy="4912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4" name="Google Shape;44;p16"/>
          <p:cNvSpPr txBox="1">
            <a:spLocks noGrp="1"/>
          </p:cNvSpPr>
          <p:nvPr>
            <p:ph type="body" idx="3"/>
          </p:nvPr>
        </p:nvSpPr>
        <p:spPr>
          <a:xfrm>
            <a:off x="3471863" y="2241551"/>
            <a:ext cx="2915543" cy="1098549"/>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5" name="Google Shape;45;p16"/>
          <p:cNvSpPr txBox="1">
            <a:spLocks noGrp="1"/>
          </p:cNvSpPr>
          <p:nvPr>
            <p:ph type="body" idx="4"/>
          </p:nvPr>
        </p:nvSpPr>
        <p:spPr>
          <a:xfrm>
            <a:off x="3471863" y="3340100"/>
            <a:ext cx="2915543" cy="491278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16"/>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8"/>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8"/>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8"/>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9"/>
          <p:cNvSpPr txBox="1">
            <a:spLocks noGrp="1"/>
          </p:cNvSpPr>
          <p:nvPr>
            <p:ph type="title"/>
          </p:nvPr>
        </p:nvSpPr>
        <p:spPr>
          <a:xfrm>
            <a:off x="472381" y="609600"/>
            <a:ext cx="2211884" cy="2133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9"/>
          <p:cNvSpPr txBox="1">
            <a:spLocks noGrp="1"/>
          </p:cNvSpPr>
          <p:nvPr>
            <p:ph type="body" idx="1"/>
          </p:nvPr>
        </p:nvSpPr>
        <p:spPr>
          <a:xfrm>
            <a:off x="2915543" y="1316569"/>
            <a:ext cx="3471863" cy="6498167"/>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1" name="Google Shape;61;p19"/>
          <p:cNvSpPr txBox="1">
            <a:spLocks noGrp="1"/>
          </p:cNvSpPr>
          <p:nvPr>
            <p:ph type="body" idx="2"/>
          </p:nvPr>
        </p:nvSpPr>
        <p:spPr>
          <a:xfrm>
            <a:off x="472381" y="2743200"/>
            <a:ext cx="2211884" cy="508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2" name="Google Shape;62;p19"/>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9"/>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9"/>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0"/>
          <p:cNvSpPr txBox="1">
            <a:spLocks noGrp="1"/>
          </p:cNvSpPr>
          <p:nvPr>
            <p:ph type="title"/>
          </p:nvPr>
        </p:nvSpPr>
        <p:spPr>
          <a:xfrm>
            <a:off x="472381" y="609600"/>
            <a:ext cx="2211884" cy="2133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0"/>
          <p:cNvSpPr>
            <a:spLocks noGrp="1"/>
          </p:cNvSpPr>
          <p:nvPr>
            <p:ph type="pic" idx="2"/>
          </p:nvPr>
        </p:nvSpPr>
        <p:spPr>
          <a:xfrm>
            <a:off x="2915543" y="1316569"/>
            <a:ext cx="3471863" cy="6498167"/>
          </a:xfrm>
          <a:prstGeom prst="rect">
            <a:avLst/>
          </a:prstGeom>
          <a:noFill/>
          <a:ln>
            <a:noFill/>
          </a:ln>
        </p:spPr>
      </p:sp>
      <p:sp>
        <p:nvSpPr>
          <p:cNvPr id="68" name="Google Shape;68;p20"/>
          <p:cNvSpPr txBox="1">
            <a:spLocks noGrp="1"/>
          </p:cNvSpPr>
          <p:nvPr>
            <p:ph type="body" idx="1"/>
          </p:nvPr>
        </p:nvSpPr>
        <p:spPr>
          <a:xfrm>
            <a:off x="472381" y="2743200"/>
            <a:ext cx="2211884" cy="50821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9" name="Google Shape;69;p20"/>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0"/>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0"/>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title"/>
          </p:nvPr>
        </p:nvSpPr>
        <p:spPr>
          <a:xfrm>
            <a:off x="471488" y="486836"/>
            <a:ext cx="5915025" cy="1767417"/>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1"/>
          <p:cNvSpPr txBox="1">
            <a:spLocks noGrp="1"/>
          </p:cNvSpPr>
          <p:nvPr>
            <p:ph type="body" idx="1"/>
          </p:nvPr>
        </p:nvSpPr>
        <p:spPr>
          <a:xfrm>
            <a:off x="471488" y="2434167"/>
            <a:ext cx="5915025" cy="5801784"/>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11"/>
          <p:cNvSpPr txBox="1">
            <a:spLocks noGrp="1"/>
          </p:cNvSpPr>
          <p:nvPr>
            <p:ph type="dt" idx="10"/>
          </p:nvPr>
        </p:nvSpPr>
        <p:spPr>
          <a:xfrm>
            <a:off x="471488" y="8475136"/>
            <a:ext cx="154305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1"/>
          <p:cNvSpPr txBox="1">
            <a:spLocks noGrp="1"/>
          </p:cNvSpPr>
          <p:nvPr>
            <p:ph type="ftr" idx="11"/>
          </p:nvPr>
        </p:nvSpPr>
        <p:spPr>
          <a:xfrm>
            <a:off x="2271713" y="8475136"/>
            <a:ext cx="2314575"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1"/>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chart" Target="../charts/chart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chart" Target="../charts/char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05_0.xml"/><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hyperlink" Target="https://support.google.com/youtube/answer/2605065?hl=en" TargetMode="External"/></Relationships>
</file>

<file path=ppt/slides/_rels/slide9.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0" y="0"/>
            <a:ext cx="6858000" cy="9144000"/>
          </a:xfrm>
          <a:prstGeom prst="rect">
            <a:avLst/>
          </a:prstGeom>
          <a:solidFill>
            <a:srgbClr val="170E3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1"/>
          <p:cNvSpPr txBox="1"/>
          <p:nvPr/>
        </p:nvSpPr>
        <p:spPr>
          <a:xfrm>
            <a:off x="467550" y="1167291"/>
            <a:ext cx="5979549" cy="1992237"/>
          </a:xfrm>
          <a:prstGeom prst="rect">
            <a:avLst/>
          </a:prstGeom>
          <a:noFill/>
          <a:ln>
            <a:noFill/>
          </a:ln>
        </p:spPr>
        <p:txBody>
          <a:bodyPr spcFirstLastPara="1" wrap="square" lIns="0" tIns="91425" rIns="91425" bIns="91425" anchor="t" anchorCtr="0">
            <a:noAutofit/>
          </a:bodyPr>
          <a:lstStyle>
            <a:defPPr marR="0" lvl="0" algn="l" rtl="0">
              <a:lnSpc>
                <a:spcPct val="100000"/>
              </a:lnSpc>
              <a:spcBef>
                <a:spcPts val="0"/>
              </a:spcBef>
              <a:spcAft>
                <a:spcPts val="0"/>
              </a:spcAft>
            </a:defPPr>
            <a:lvl1pPr marL="0" indent="0">
              <a:buClr>
                <a:srgbClr val="5389A3"/>
              </a:buClr>
              <a:buSzPts val="2700"/>
              <a:buFont typeface="Averia Serif Libre Light"/>
              <a:buNone/>
              <a:defRPr sz="4000">
                <a:solidFill>
                  <a:srgbClr val="5389A3"/>
                </a:solidFill>
                <a:latin typeface="Averia Serif Libre"/>
                <a:ea typeface="Averia Serif Libre"/>
                <a:cs typeface="Averia Serif Libre"/>
              </a:defRPr>
            </a:lvl1pPr>
          </a:lstStyle>
          <a:p>
            <a:r>
              <a:rPr lang="en-US" dirty="0">
                <a:sym typeface="Averia Serif Libre"/>
              </a:rPr>
              <a:t>{{LABEL_NAME}}</a:t>
            </a:r>
            <a:br>
              <a:rPr lang="en-US" dirty="0">
                <a:sym typeface="Averia Serif Libre"/>
              </a:rPr>
            </a:br>
            <a:r>
              <a:rPr lang="en-US" dirty="0">
                <a:sym typeface="Averia Serif Libre"/>
              </a:rPr>
              <a:t>YOUTUBE</a:t>
            </a:r>
            <a:br>
              <a:rPr lang="en-US" dirty="0">
                <a:sym typeface="Averia Serif Libre"/>
              </a:rPr>
            </a:br>
            <a:r>
              <a:rPr lang="en-US" dirty="0">
                <a:sym typeface="Averia Serif Libre"/>
              </a:rPr>
              <a:t>MONETIZATION AUDIT</a:t>
            </a:r>
          </a:p>
          <a:p>
            <a:pPr>
              <a:spcBef>
                <a:spcPts val="1200"/>
              </a:spcBef>
            </a:pPr>
            <a:r>
              <a:rPr lang="en-US" sz="1800" dirty="0">
                <a:solidFill>
                  <a:schemeClr val="bg1"/>
                </a:solidFill>
                <a:latin typeface="Asap Condensed" pitchFamily="2" charset="77"/>
                <a:sym typeface="Asap Condensed"/>
              </a:rPr>
              <a:t>{{DATE}}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10"/>
          <p:cNvPicPr preferRelativeResize="0"/>
          <p:nvPr/>
        </p:nvPicPr>
        <p:blipFill rotWithShape="1">
          <a:blip r:embed="rId3">
            <a:alphaModFix/>
          </a:blip>
          <a:srcRect/>
          <a:stretch/>
        </p:blipFill>
        <p:spPr>
          <a:xfrm rot="10800000">
            <a:off x="0" y="-1871"/>
            <a:ext cx="6858000" cy="5832219"/>
          </a:xfrm>
          <a:prstGeom prst="rect">
            <a:avLst/>
          </a:prstGeom>
          <a:noFill/>
          <a:ln>
            <a:noFill/>
          </a:ln>
        </p:spPr>
      </p:pic>
      <p:sp>
        <p:nvSpPr>
          <p:cNvPr id="219" name="Google Shape;219;p10"/>
          <p:cNvSpPr txBox="1"/>
          <p:nvPr/>
        </p:nvSpPr>
        <p:spPr>
          <a:xfrm>
            <a:off x="278704" y="729637"/>
            <a:ext cx="6390450" cy="600084"/>
          </a:xfrm>
          <a:prstGeom prst="rect">
            <a:avLst/>
          </a:prstGeom>
          <a:noFill/>
          <a:ln>
            <a:noFill/>
          </a:ln>
        </p:spPr>
        <p:txBody>
          <a:bodyPr spcFirstLastPara="1" wrap="square" lIns="0" tIns="91425" rIns="91425" bIns="91425" anchor="t" anchorCtr="0">
            <a:noAutofit/>
          </a:bodyPr>
          <a:lstStyle/>
          <a:p>
            <a:pPr marL="0" marR="0" lvl="0" indent="0" algn="l" rtl="0">
              <a:lnSpc>
                <a:spcPct val="100000"/>
              </a:lnSpc>
              <a:spcBef>
                <a:spcPts val="0"/>
              </a:spcBef>
              <a:spcAft>
                <a:spcPts val="0"/>
              </a:spcAft>
              <a:buClr>
                <a:srgbClr val="0C3452"/>
              </a:buClr>
              <a:buSzPts val="2700"/>
              <a:buFont typeface="Averia Serif Libre Light"/>
              <a:buNone/>
            </a:pPr>
            <a:r>
              <a:rPr lang="en-US" sz="2800" b="0" i="0" u="none" strike="noStrike" cap="none">
                <a:solidFill>
                  <a:srgbClr val="0C3452"/>
                </a:solidFill>
                <a:latin typeface="Averia Serif Libre"/>
                <a:ea typeface="Averia Serif Libre"/>
                <a:cs typeface="Averia Serif Libre"/>
                <a:sym typeface="Averia Serif Libre"/>
              </a:rPr>
              <a:t>ART TRACKS SUMMARY</a:t>
            </a:r>
            <a:endParaRPr/>
          </a:p>
        </p:txBody>
      </p:sp>
      <p:cxnSp>
        <p:nvCxnSpPr>
          <p:cNvPr id="220" name="Google Shape;220;p10"/>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p:spPr>
      </p:cxnSp>
      <p:pic>
        <p:nvPicPr>
          <p:cNvPr id="221" name="Google Shape;221;p10" descr="A picture containing clipart&#10;&#10;Description automatically generated"/>
          <p:cNvPicPr preferRelativeResize="0"/>
          <p:nvPr/>
        </p:nvPicPr>
        <p:blipFill rotWithShape="1">
          <a:blip r:embed="rId4">
            <a:alphaModFix/>
          </a:blip>
          <a:srcRect/>
          <a:stretch/>
        </p:blipFill>
        <p:spPr>
          <a:xfrm>
            <a:off x="114272" y="186083"/>
            <a:ext cx="328863" cy="457200"/>
          </a:xfrm>
          <a:prstGeom prst="rect">
            <a:avLst/>
          </a:prstGeom>
          <a:noFill/>
          <a:ln>
            <a:noFill/>
          </a:ln>
        </p:spPr>
      </p:pic>
      <p:sp>
        <p:nvSpPr>
          <p:cNvPr id="222" name="Google Shape;222;p10"/>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
        <p:nvSpPr>
          <p:cNvPr id="223" name="Google Shape;223;p10"/>
          <p:cNvSpPr txBox="1"/>
          <p:nvPr/>
        </p:nvSpPr>
        <p:spPr>
          <a:xfrm>
            <a:off x="459345" y="1466835"/>
            <a:ext cx="6016759" cy="3652211"/>
          </a:xfrm>
          <a:prstGeom prst="rect">
            <a:avLst/>
          </a:prstGeom>
          <a:noFill/>
          <a:ln>
            <a:noFill/>
          </a:ln>
        </p:spPr>
        <p:txBody>
          <a:bodyPr spcFirstLastPara="1" wrap="square" lIns="162525" tIns="162525" rIns="162525" bIns="162525"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dirty="0">
                <a:solidFill>
                  <a:srgbClr val="083A56"/>
                </a:solidFill>
                <a:latin typeface="Asap Condensed"/>
                <a:sym typeface="Asap Condensed"/>
              </a:rPr>
              <a:t>After auditing the {{AT_ISRCS_TOTAL_COUNT}} sound recordings delivered for streaming on YouTube as Art Tracks, 100% of your Art Tracks are available on YouTube on the correct artist page. </a:t>
            </a:r>
            <a:r>
              <a:rPr lang="en-US" sz="1200" b="1" dirty="0">
                <a:solidFill>
                  <a:srgbClr val="083A56"/>
                </a:solidFill>
                <a:latin typeface="Asap Condensed"/>
                <a:sym typeface="Asap Condensed"/>
              </a:rPr>
              <a:t>{{AT_MONETIZATION_SUMMARY}}</a:t>
            </a:r>
            <a:endParaRPr sz="1200" b="1" dirty="0">
              <a:solidFill>
                <a:srgbClr val="083A56"/>
              </a:solidFill>
              <a:latin typeface="Asap Condensed"/>
            </a:endParaRPr>
          </a:p>
          <a:p>
            <a:pPr marL="0" marR="0" lvl="0" indent="0" algn="l" rtl="0">
              <a:lnSpc>
                <a:spcPct val="150000"/>
              </a:lnSpc>
              <a:spcBef>
                <a:spcPts val="0"/>
              </a:spcBef>
              <a:spcAft>
                <a:spcPts val="0"/>
              </a:spcAft>
              <a:buClr>
                <a:srgbClr val="000000"/>
              </a:buClr>
              <a:buSzPts val="1200"/>
              <a:buFont typeface="Arial"/>
              <a:buNone/>
            </a:pPr>
            <a:endParaRPr sz="1200" b="1" i="0" u="none" strike="noStrike" cap="none" dirty="0">
              <a:solidFill>
                <a:srgbClr val="083A56"/>
              </a:solidFill>
              <a:latin typeface="Asap Condensed"/>
              <a:ea typeface="Asap Condensed"/>
              <a:cs typeface="Asap Condensed"/>
              <a:sym typeface="Asap Condensed"/>
            </a:endParaRPr>
          </a:p>
          <a:p>
            <a:pPr marL="0" marR="0" lvl="0" indent="0" algn="l" rtl="0">
              <a:lnSpc>
                <a:spcPct val="150000"/>
              </a:lnSpc>
              <a:spcBef>
                <a:spcPts val="0"/>
              </a:spcBef>
              <a:spcAft>
                <a:spcPts val="0"/>
              </a:spcAft>
              <a:buClr>
                <a:srgbClr val="000000"/>
              </a:buClr>
              <a:buSzPts val="1200"/>
              <a:buFont typeface="Arial"/>
              <a:buNone/>
            </a:pPr>
            <a:r>
              <a:rPr lang="en-US" sz="1200" b="1" i="0" u="none" strike="noStrike" cap="none" dirty="0">
                <a:solidFill>
                  <a:srgbClr val="083A56"/>
                </a:solidFill>
                <a:latin typeface="Asap Condensed"/>
                <a:ea typeface="Asap Condensed"/>
                <a:cs typeface="Asap Condensed"/>
                <a:sym typeface="Asap Condensed"/>
              </a:rPr>
              <a:t>HOW DID WE DO IT?</a:t>
            </a:r>
            <a:endParaRPr dirty="0"/>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dirty="0">
                <a:solidFill>
                  <a:srgbClr val="083A56"/>
                </a:solidFill>
                <a:latin typeface="Asap Condensed"/>
                <a:ea typeface="Asap Condensed"/>
                <a:cs typeface="Asap Condensed"/>
                <a:sym typeface="Asap Condensed"/>
              </a:rPr>
              <a:t>We reviewed your individual Art Tracks on YouTube by analyzing the status of your deliveries, and identifying the artist page onto which the Art Tracks were mapped.  We took the following actions to ensure Art Tracks are available on YouTube and mapped to the correct artist page to maximize reach and exposure:</a:t>
            </a:r>
            <a:endParaRPr sz="1200" b="0" i="0" u="none" strike="noStrike" cap="none" dirty="0">
              <a:solidFill>
                <a:srgbClr val="083A56"/>
              </a:solidFill>
              <a:latin typeface="Asap Condensed"/>
              <a:ea typeface="Asap Condensed"/>
              <a:cs typeface="Asap Condensed"/>
              <a:sym typeface="Asap Condensed"/>
            </a:endParaRPr>
          </a:p>
          <a:p>
            <a:pPr marL="171450" marR="0" lvl="0" indent="-171450" algn="l" rtl="0">
              <a:lnSpc>
                <a:spcPct val="150000"/>
              </a:lnSpc>
              <a:spcBef>
                <a:spcPts val="0"/>
              </a:spcBef>
              <a:spcAft>
                <a:spcPts val="0"/>
              </a:spcAft>
              <a:buClr>
                <a:srgbClr val="000000"/>
              </a:buClr>
              <a:buSzPts val="1200"/>
              <a:buFont typeface="Arial"/>
              <a:buChar char="•"/>
            </a:pPr>
            <a:r>
              <a:rPr lang="en-US" sz="1200" dirty="0">
                <a:solidFill>
                  <a:srgbClr val="083A56"/>
                </a:solidFill>
                <a:latin typeface="Asap Condensed"/>
                <a:sym typeface="Asap Condensed"/>
              </a:rPr>
              <a:t>Redelivered {{AT_AGG_REDELIVERED_COUNT_TEXT}}.</a:t>
            </a:r>
            <a:endParaRPr sz="1200" dirty="0">
              <a:solidFill>
                <a:srgbClr val="083A56"/>
              </a:solidFill>
              <a:latin typeface="Asap Condensed"/>
            </a:endParaRPr>
          </a:p>
          <a:p>
            <a:pPr marL="171450" marR="0" lvl="0" indent="-171450" algn="l" rtl="0">
              <a:lnSpc>
                <a:spcPct val="150000"/>
              </a:lnSpc>
              <a:spcBef>
                <a:spcPts val="0"/>
              </a:spcBef>
              <a:spcAft>
                <a:spcPts val="0"/>
              </a:spcAft>
              <a:buClr>
                <a:srgbClr val="000000"/>
              </a:buClr>
              <a:buSzPts val="1200"/>
              <a:buFont typeface="Arial"/>
              <a:buChar char="•"/>
            </a:pPr>
            <a:r>
              <a:rPr lang="en-US" sz="1200" dirty="0">
                <a:solidFill>
                  <a:srgbClr val="083A56"/>
                </a:solidFill>
                <a:latin typeface="Asap Condensed"/>
                <a:sym typeface="Asap Condensed"/>
              </a:rPr>
              <a:t>Remapped {{AT_AGG_REMAPPED_COUNT_TEXT}} to the correct artist page.</a:t>
            </a:r>
            <a:endParaRPr sz="1200" dirty="0">
              <a:solidFill>
                <a:srgbClr val="083A56"/>
              </a:solidFill>
              <a:latin typeface="Asap Condensed"/>
            </a:endParaRPr>
          </a:p>
          <a:p>
            <a:pPr marL="171450" marR="0" lvl="0" indent="-95250" algn="l" rtl="0">
              <a:lnSpc>
                <a:spcPct val="150000"/>
              </a:lnSpc>
              <a:spcBef>
                <a:spcPts val="0"/>
              </a:spcBef>
              <a:spcAft>
                <a:spcPts val="0"/>
              </a:spcAft>
              <a:buClr>
                <a:srgbClr val="000000"/>
              </a:buClr>
              <a:buSzPts val="1200"/>
              <a:buFont typeface="Arial"/>
              <a:buNone/>
            </a:pPr>
            <a:endParaRPr sz="1200" b="1" i="0" u="none" strike="noStrike" cap="none" dirty="0">
              <a:solidFill>
                <a:srgbClr val="083A56"/>
              </a:solidFill>
              <a:latin typeface="Asap Condensed"/>
              <a:ea typeface="Asap Condensed"/>
              <a:cs typeface="Asap Condensed"/>
              <a:sym typeface="Asap Condensed"/>
            </a:endParaRPr>
          </a:p>
        </p:txBody>
      </p:sp>
      <p:graphicFrame>
        <p:nvGraphicFramePr>
          <p:cNvPr id="224" name="Google Shape;224;p10"/>
          <p:cNvGraphicFramePr/>
          <p:nvPr/>
        </p:nvGraphicFramePr>
        <p:xfrm>
          <a:off x="996832" y="5119046"/>
          <a:ext cx="4618156" cy="3278540"/>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pic>
        <p:nvPicPr>
          <p:cNvPr id="96" name="Google Shape;96;p2"/>
          <p:cNvPicPr preferRelativeResize="0"/>
          <p:nvPr/>
        </p:nvPicPr>
        <p:blipFill rotWithShape="1">
          <a:blip r:embed="rId3">
            <a:alphaModFix/>
          </a:blip>
          <a:srcRect/>
          <a:stretch/>
        </p:blipFill>
        <p:spPr>
          <a:xfrm>
            <a:off x="0" y="1890395"/>
            <a:ext cx="6858000" cy="7253605"/>
          </a:xfrm>
          <a:prstGeom prst="rect">
            <a:avLst/>
          </a:prstGeom>
          <a:noFill/>
          <a:ln>
            <a:noFill/>
          </a:ln>
          <a:effectLst>
            <a:outerShdw sx="1000" sy="1000" algn="ctr" rotWithShape="0">
              <a:schemeClr val="bg1"/>
            </a:outerShdw>
          </a:effectLst>
        </p:spPr>
      </p:pic>
      <p:sp>
        <p:nvSpPr>
          <p:cNvPr id="97" name="Google Shape;97;p2"/>
          <p:cNvSpPr txBox="1">
            <a:spLocks noGrp="1"/>
          </p:cNvSpPr>
          <p:nvPr>
            <p:ph type="title"/>
          </p:nvPr>
        </p:nvSpPr>
        <p:spPr>
          <a:xfrm>
            <a:off x="278704" y="729637"/>
            <a:ext cx="6390450" cy="600084"/>
          </a:xfrm>
          <a:prstGeom prst="rect">
            <a:avLst/>
          </a:prstGeom>
          <a:noFill/>
          <a:ln>
            <a:noFill/>
          </a:ln>
          <a:effectLst>
            <a:outerShdw sx="1000" sy="1000" algn="ctr" rotWithShape="0">
              <a:schemeClr val="bg1"/>
            </a:outerShdw>
          </a:effectLst>
        </p:spPr>
        <p:txBody>
          <a:bodyPr spcFirstLastPara="1" wrap="square" lIns="0" tIns="91425" rIns="91425" bIns="91425" anchor="t" anchorCtr="0">
            <a:noAutofit/>
          </a:bodyPr>
          <a:lstStyle/>
          <a:p>
            <a:pPr marL="0" lvl="0" indent="0" algn="l" rtl="0">
              <a:lnSpc>
                <a:spcPct val="100000"/>
              </a:lnSpc>
              <a:spcBef>
                <a:spcPts val="0"/>
              </a:spcBef>
              <a:spcAft>
                <a:spcPts val="0"/>
              </a:spcAft>
              <a:buClr>
                <a:srgbClr val="083A56"/>
              </a:buClr>
              <a:buSzPts val="2700"/>
              <a:buFont typeface="Averia Serif Libre Light"/>
              <a:buNone/>
            </a:pPr>
            <a:r>
              <a:rPr lang="en-US" sz="2800">
                <a:solidFill>
                  <a:srgbClr val="083A56"/>
                </a:solidFill>
                <a:latin typeface="Averia Serif Libre"/>
                <a:ea typeface="Averia Serif Libre"/>
                <a:cs typeface="Averia Serif Libre"/>
                <a:sym typeface="Averia Serif Libre"/>
              </a:rPr>
              <a:t>TABLE OF CONTENTS</a:t>
            </a:r>
            <a:endParaRPr sz="2800">
              <a:solidFill>
                <a:srgbClr val="083A56"/>
              </a:solidFill>
              <a:latin typeface="Averia Serif Libre"/>
              <a:ea typeface="Averia Serif Libre"/>
              <a:cs typeface="Averia Serif Libre"/>
              <a:sym typeface="Averia Serif Libre"/>
            </a:endParaRPr>
          </a:p>
        </p:txBody>
      </p:sp>
      <p:cxnSp>
        <p:nvCxnSpPr>
          <p:cNvPr id="105" name="Google Shape;105;p2"/>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a:effectLst>
            <a:outerShdw sx="1000" sy="1000" algn="ctr" rotWithShape="0">
              <a:schemeClr val="bg1"/>
            </a:outerShdw>
          </a:effectLst>
        </p:spPr>
      </p:cxnSp>
      <p:pic>
        <p:nvPicPr>
          <p:cNvPr id="106" name="Google Shape;106;p2" descr="Icon&#10;&#10;Description automatically generated"/>
          <p:cNvPicPr preferRelativeResize="0"/>
          <p:nvPr/>
        </p:nvPicPr>
        <p:blipFill rotWithShape="1">
          <a:blip r:embed="rId4">
            <a:alphaModFix/>
          </a:blip>
          <a:srcRect/>
          <a:stretch/>
        </p:blipFill>
        <p:spPr>
          <a:xfrm>
            <a:off x="114272" y="168963"/>
            <a:ext cx="328863" cy="457200"/>
          </a:xfrm>
          <a:prstGeom prst="rect">
            <a:avLst/>
          </a:prstGeom>
          <a:noFill/>
          <a:ln>
            <a:noFill/>
          </a:ln>
          <a:effectLst>
            <a:outerShdw sx="1000" sy="1000" algn="ctr" rotWithShape="0">
              <a:schemeClr val="bg1"/>
            </a:outerShdw>
          </a:effectLst>
        </p:spPr>
      </p:pic>
      <p:sp>
        <p:nvSpPr>
          <p:cNvPr id="107" name="Google Shape;107;p2"/>
          <p:cNvSpPr txBox="1">
            <a:spLocks noGrp="1"/>
          </p:cNvSpPr>
          <p:nvPr>
            <p:ph type="sldNum" idx="12"/>
          </p:nvPr>
        </p:nvSpPr>
        <p:spPr>
          <a:xfrm>
            <a:off x="4843463" y="8475136"/>
            <a:ext cx="1543050" cy="486833"/>
          </a:xfrm>
          <a:prstGeom prst="rect">
            <a:avLst/>
          </a:prstGeom>
          <a:noFill/>
          <a:ln>
            <a:noFill/>
          </a:ln>
          <a:effectLst>
            <a:outerShdw sx="1000" sy="1000" algn="ctr" rotWithShape="0">
              <a:schemeClr val="bg1"/>
            </a:outerShdw>
          </a:effectLst>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grpSp>
        <p:nvGrpSpPr>
          <p:cNvPr id="51" name="Group 50">
            <a:extLst>
              <a:ext uri="{FF2B5EF4-FFF2-40B4-BE49-F238E27FC236}">
                <a16:creationId xmlns:a16="http://schemas.microsoft.com/office/drawing/2014/main" id="{2767893E-9316-0DBA-A82E-8F2DEEFAAA2E}"/>
              </a:ext>
            </a:extLst>
          </p:cNvPr>
          <p:cNvGrpSpPr/>
          <p:nvPr/>
        </p:nvGrpSpPr>
        <p:grpSpPr>
          <a:xfrm>
            <a:off x="684634" y="1890395"/>
            <a:ext cx="2853696" cy="438912"/>
            <a:chOff x="684634" y="1890395"/>
            <a:chExt cx="2853696" cy="438912"/>
          </a:xfrm>
        </p:grpSpPr>
        <p:sp>
          <p:nvSpPr>
            <p:cNvPr id="98" name="Google Shape;98;p2"/>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3" name="TextBox 2">
              <a:extLst>
                <a:ext uri="{FF2B5EF4-FFF2-40B4-BE49-F238E27FC236}">
                  <a16:creationId xmlns:a16="http://schemas.microsoft.com/office/drawing/2014/main" id="{BC2786E6-B064-B073-35AE-513C3BCF8A30}"/>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52" name="Group 51">
            <a:extLst>
              <a:ext uri="{FF2B5EF4-FFF2-40B4-BE49-F238E27FC236}">
                <a16:creationId xmlns:a16="http://schemas.microsoft.com/office/drawing/2014/main" id="{6BFB9FF2-199F-0665-BBD6-548A1D23A289}"/>
              </a:ext>
            </a:extLst>
          </p:cNvPr>
          <p:cNvGrpSpPr/>
          <p:nvPr/>
        </p:nvGrpSpPr>
        <p:grpSpPr>
          <a:xfrm>
            <a:off x="684634" y="2408729"/>
            <a:ext cx="2853696" cy="438912"/>
            <a:chOff x="684634" y="1890395"/>
            <a:chExt cx="2853696" cy="438912"/>
          </a:xfrm>
        </p:grpSpPr>
        <p:sp>
          <p:nvSpPr>
            <p:cNvPr id="53" name="Google Shape;98;p2">
              <a:extLst>
                <a:ext uri="{FF2B5EF4-FFF2-40B4-BE49-F238E27FC236}">
                  <a16:creationId xmlns:a16="http://schemas.microsoft.com/office/drawing/2014/main" id="{AC81D68C-EAC7-0128-C82E-53FAD51B6142}"/>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54" name="TextBox 53">
              <a:extLst>
                <a:ext uri="{FF2B5EF4-FFF2-40B4-BE49-F238E27FC236}">
                  <a16:creationId xmlns:a16="http://schemas.microsoft.com/office/drawing/2014/main" id="{F485969F-1474-1DE5-466A-4FA95DBB752F}"/>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55" name="Group 54">
            <a:extLst>
              <a:ext uri="{FF2B5EF4-FFF2-40B4-BE49-F238E27FC236}">
                <a16:creationId xmlns:a16="http://schemas.microsoft.com/office/drawing/2014/main" id="{E4909341-F11B-A11C-F7CE-5FEC96F812AB}"/>
              </a:ext>
            </a:extLst>
          </p:cNvPr>
          <p:cNvGrpSpPr/>
          <p:nvPr/>
        </p:nvGrpSpPr>
        <p:grpSpPr>
          <a:xfrm>
            <a:off x="684634" y="2927063"/>
            <a:ext cx="2853696" cy="438912"/>
            <a:chOff x="684634" y="1890395"/>
            <a:chExt cx="2853696" cy="438912"/>
          </a:xfrm>
        </p:grpSpPr>
        <p:sp>
          <p:nvSpPr>
            <p:cNvPr id="56" name="Google Shape;98;p2">
              <a:extLst>
                <a:ext uri="{FF2B5EF4-FFF2-40B4-BE49-F238E27FC236}">
                  <a16:creationId xmlns:a16="http://schemas.microsoft.com/office/drawing/2014/main" id="{850E78ED-240E-6C59-E72E-50D3B7FE7C0C}"/>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57" name="TextBox 56">
              <a:extLst>
                <a:ext uri="{FF2B5EF4-FFF2-40B4-BE49-F238E27FC236}">
                  <a16:creationId xmlns:a16="http://schemas.microsoft.com/office/drawing/2014/main" id="{4A72AA22-E382-8E85-DB8D-71A0C6EA541A}"/>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58" name="Group 57">
            <a:extLst>
              <a:ext uri="{FF2B5EF4-FFF2-40B4-BE49-F238E27FC236}">
                <a16:creationId xmlns:a16="http://schemas.microsoft.com/office/drawing/2014/main" id="{3E469C51-8D12-4909-00BF-C583F9EB0E84}"/>
              </a:ext>
            </a:extLst>
          </p:cNvPr>
          <p:cNvGrpSpPr/>
          <p:nvPr/>
        </p:nvGrpSpPr>
        <p:grpSpPr>
          <a:xfrm>
            <a:off x="684634" y="3445397"/>
            <a:ext cx="2853696" cy="438912"/>
            <a:chOff x="684634" y="1890395"/>
            <a:chExt cx="2853696" cy="438912"/>
          </a:xfrm>
        </p:grpSpPr>
        <p:sp>
          <p:nvSpPr>
            <p:cNvPr id="59" name="Google Shape;98;p2">
              <a:extLst>
                <a:ext uri="{FF2B5EF4-FFF2-40B4-BE49-F238E27FC236}">
                  <a16:creationId xmlns:a16="http://schemas.microsoft.com/office/drawing/2014/main" id="{52E6148C-14DA-E794-E8E1-687964CEC54D}"/>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60" name="TextBox 59">
              <a:extLst>
                <a:ext uri="{FF2B5EF4-FFF2-40B4-BE49-F238E27FC236}">
                  <a16:creationId xmlns:a16="http://schemas.microsoft.com/office/drawing/2014/main" id="{9BECEAFC-419F-F680-31AD-907BD11D97E3}"/>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85" name="Group 84">
            <a:extLst>
              <a:ext uri="{FF2B5EF4-FFF2-40B4-BE49-F238E27FC236}">
                <a16:creationId xmlns:a16="http://schemas.microsoft.com/office/drawing/2014/main" id="{1EC2B1D8-E338-9683-4A64-126290030590}"/>
              </a:ext>
            </a:extLst>
          </p:cNvPr>
          <p:cNvGrpSpPr/>
          <p:nvPr/>
        </p:nvGrpSpPr>
        <p:grpSpPr>
          <a:xfrm>
            <a:off x="684634" y="3963731"/>
            <a:ext cx="2853696" cy="438912"/>
            <a:chOff x="684634" y="1890395"/>
            <a:chExt cx="2853696" cy="438912"/>
          </a:xfrm>
        </p:grpSpPr>
        <p:sp>
          <p:nvSpPr>
            <p:cNvPr id="86" name="Google Shape;98;p2">
              <a:extLst>
                <a:ext uri="{FF2B5EF4-FFF2-40B4-BE49-F238E27FC236}">
                  <a16:creationId xmlns:a16="http://schemas.microsoft.com/office/drawing/2014/main" id="{E5CAB922-8AF9-0618-B4E6-CA5E8579B8CC}"/>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87" name="TextBox 86">
              <a:extLst>
                <a:ext uri="{FF2B5EF4-FFF2-40B4-BE49-F238E27FC236}">
                  <a16:creationId xmlns:a16="http://schemas.microsoft.com/office/drawing/2014/main" id="{6D3171A6-06BA-0B72-1DB1-6AD8D45E7A3A}"/>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88" name="Group 87">
            <a:extLst>
              <a:ext uri="{FF2B5EF4-FFF2-40B4-BE49-F238E27FC236}">
                <a16:creationId xmlns:a16="http://schemas.microsoft.com/office/drawing/2014/main" id="{80B898E9-2D4D-2846-00EF-FDAAD252DFEE}"/>
              </a:ext>
            </a:extLst>
          </p:cNvPr>
          <p:cNvGrpSpPr/>
          <p:nvPr/>
        </p:nvGrpSpPr>
        <p:grpSpPr>
          <a:xfrm>
            <a:off x="684634" y="4482065"/>
            <a:ext cx="2853696" cy="438912"/>
            <a:chOff x="684634" y="1890395"/>
            <a:chExt cx="2853696" cy="438912"/>
          </a:xfrm>
        </p:grpSpPr>
        <p:sp>
          <p:nvSpPr>
            <p:cNvPr id="89" name="Google Shape;98;p2">
              <a:extLst>
                <a:ext uri="{FF2B5EF4-FFF2-40B4-BE49-F238E27FC236}">
                  <a16:creationId xmlns:a16="http://schemas.microsoft.com/office/drawing/2014/main" id="{4196918D-AAE1-B33B-EE41-5C1C00BFABBC}"/>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90" name="TextBox 89">
              <a:extLst>
                <a:ext uri="{FF2B5EF4-FFF2-40B4-BE49-F238E27FC236}">
                  <a16:creationId xmlns:a16="http://schemas.microsoft.com/office/drawing/2014/main" id="{7C904B61-E17A-F0FB-62F1-3FABEEE0FE94}"/>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91" name="Group 90">
            <a:extLst>
              <a:ext uri="{FF2B5EF4-FFF2-40B4-BE49-F238E27FC236}">
                <a16:creationId xmlns:a16="http://schemas.microsoft.com/office/drawing/2014/main" id="{772A7F8A-FCC0-0003-AA6E-E5A0364C2902}"/>
              </a:ext>
            </a:extLst>
          </p:cNvPr>
          <p:cNvGrpSpPr/>
          <p:nvPr/>
        </p:nvGrpSpPr>
        <p:grpSpPr>
          <a:xfrm>
            <a:off x="684634" y="5000399"/>
            <a:ext cx="2853696" cy="438912"/>
            <a:chOff x="684634" y="1890395"/>
            <a:chExt cx="2853696" cy="438912"/>
          </a:xfrm>
        </p:grpSpPr>
        <p:sp>
          <p:nvSpPr>
            <p:cNvPr id="92" name="Google Shape;98;p2">
              <a:extLst>
                <a:ext uri="{FF2B5EF4-FFF2-40B4-BE49-F238E27FC236}">
                  <a16:creationId xmlns:a16="http://schemas.microsoft.com/office/drawing/2014/main" id="{CE9C53F2-2A84-98FA-969D-E6466680C8A4}"/>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93" name="TextBox 92">
              <a:extLst>
                <a:ext uri="{FF2B5EF4-FFF2-40B4-BE49-F238E27FC236}">
                  <a16:creationId xmlns:a16="http://schemas.microsoft.com/office/drawing/2014/main" id="{C3A7A0C9-E161-6D6B-254B-34C35BF21496}"/>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94" name="Group 93">
            <a:extLst>
              <a:ext uri="{FF2B5EF4-FFF2-40B4-BE49-F238E27FC236}">
                <a16:creationId xmlns:a16="http://schemas.microsoft.com/office/drawing/2014/main" id="{32254F54-1BD6-EEFC-7298-8B8EBF4EB576}"/>
              </a:ext>
            </a:extLst>
          </p:cNvPr>
          <p:cNvGrpSpPr/>
          <p:nvPr/>
        </p:nvGrpSpPr>
        <p:grpSpPr>
          <a:xfrm>
            <a:off x="684634" y="5518733"/>
            <a:ext cx="2853696" cy="438912"/>
            <a:chOff x="684634" y="1890395"/>
            <a:chExt cx="2853696" cy="438912"/>
          </a:xfrm>
        </p:grpSpPr>
        <p:sp>
          <p:nvSpPr>
            <p:cNvPr id="95" name="Google Shape;98;p2">
              <a:extLst>
                <a:ext uri="{FF2B5EF4-FFF2-40B4-BE49-F238E27FC236}">
                  <a16:creationId xmlns:a16="http://schemas.microsoft.com/office/drawing/2014/main" id="{D52C4143-9831-BB70-738F-A5B065ED5B92}"/>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99" name="TextBox 98">
              <a:extLst>
                <a:ext uri="{FF2B5EF4-FFF2-40B4-BE49-F238E27FC236}">
                  <a16:creationId xmlns:a16="http://schemas.microsoft.com/office/drawing/2014/main" id="{3C081A7F-B820-1347-864F-4F51E68C3157}"/>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100" name="Group 99">
            <a:extLst>
              <a:ext uri="{FF2B5EF4-FFF2-40B4-BE49-F238E27FC236}">
                <a16:creationId xmlns:a16="http://schemas.microsoft.com/office/drawing/2014/main" id="{584A81A4-1166-F750-4F71-95256CF99AB8}"/>
              </a:ext>
            </a:extLst>
          </p:cNvPr>
          <p:cNvGrpSpPr/>
          <p:nvPr/>
        </p:nvGrpSpPr>
        <p:grpSpPr>
          <a:xfrm>
            <a:off x="681503" y="6029609"/>
            <a:ext cx="2853696" cy="438912"/>
            <a:chOff x="684634" y="1890395"/>
            <a:chExt cx="2853696" cy="438912"/>
          </a:xfrm>
        </p:grpSpPr>
        <p:sp>
          <p:nvSpPr>
            <p:cNvPr id="101" name="Google Shape;98;p2">
              <a:extLst>
                <a:ext uri="{FF2B5EF4-FFF2-40B4-BE49-F238E27FC236}">
                  <a16:creationId xmlns:a16="http://schemas.microsoft.com/office/drawing/2014/main" id="{73F8E113-E934-9386-2AB8-3F0747E3B555}"/>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102" name="TextBox 101">
              <a:extLst>
                <a:ext uri="{FF2B5EF4-FFF2-40B4-BE49-F238E27FC236}">
                  <a16:creationId xmlns:a16="http://schemas.microsoft.com/office/drawing/2014/main" id="{1ABE9851-BE04-6F90-4557-267BCD310EEF}"/>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103" name="Group 102">
            <a:extLst>
              <a:ext uri="{FF2B5EF4-FFF2-40B4-BE49-F238E27FC236}">
                <a16:creationId xmlns:a16="http://schemas.microsoft.com/office/drawing/2014/main" id="{CC05FF98-1FFB-FACD-41F0-E52A04CF1CEE}"/>
              </a:ext>
            </a:extLst>
          </p:cNvPr>
          <p:cNvGrpSpPr/>
          <p:nvPr/>
        </p:nvGrpSpPr>
        <p:grpSpPr>
          <a:xfrm>
            <a:off x="681503" y="6547943"/>
            <a:ext cx="2853696" cy="438912"/>
            <a:chOff x="684634" y="1890395"/>
            <a:chExt cx="2853696" cy="438912"/>
          </a:xfrm>
        </p:grpSpPr>
        <p:sp>
          <p:nvSpPr>
            <p:cNvPr id="104" name="Google Shape;98;p2">
              <a:extLst>
                <a:ext uri="{FF2B5EF4-FFF2-40B4-BE49-F238E27FC236}">
                  <a16:creationId xmlns:a16="http://schemas.microsoft.com/office/drawing/2014/main" id="{AFAF573D-22FE-57A7-97BE-F45363F3EECD}"/>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108" name="TextBox 107">
              <a:extLst>
                <a:ext uri="{FF2B5EF4-FFF2-40B4-BE49-F238E27FC236}">
                  <a16:creationId xmlns:a16="http://schemas.microsoft.com/office/drawing/2014/main" id="{582FDC2F-CD1E-EA62-F8FE-98D40B321D84}"/>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109" name="Group 108">
            <a:extLst>
              <a:ext uri="{FF2B5EF4-FFF2-40B4-BE49-F238E27FC236}">
                <a16:creationId xmlns:a16="http://schemas.microsoft.com/office/drawing/2014/main" id="{27A9928D-8C7A-1FD1-EF5F-A0E9829BE810}"/>
              </a:ext>
            </a:extLst>
          </p:cNvPr>
          <p:cNvGrpSpPr/>
          <p:nvPr/>
        </p:nvGrpSpPr>
        <p:grpSpPr>
          <a:xfrm>
            <a:off x="681503" y="7066277"/>
            <a:ext cx="2853696" cy="438912"/>
            <a:chOff x="684634" y="1890395"/>
            <a:chExt cx="2853696" cy="438912"/>
          </a:xfrm>
        </p:grpSpPr>
        <p:sp>
          <p:nvSpPr>
            <p:cNvPr id="110" name="Google Shape;98;p2">
              <a:extLst>
                <a:ext uri="{FF2B5EF4-FFF2-40B4-BE49-F238E27FC236}">
                  <a16:creationId xmlns:a16="http://schemas.microsoft.com/office/drawing/2014/main" id="{90B7C33D-6D26-DE0C-D2BA-0FFB0FD52DF8}"/>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111" name="TextBox 110">
              <a:extLst>
                <a:ext uri="{FF2B5EF4-FFF2-40B4-BE49-F238E27FC236}">
                  <a16:creationId xmlns:a16="http://schemas.microsoft.com/office/drawing/2014/main" id="{C9BD6755-301F-BBE5-A690-81B087189358}"/>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grpSp>
        <p:nvGrpSpPr>
          <p:cNvPr id="112" name="Group 111">
            <a:extLst>
              <a:ext uri="{FF2B5EF4-FFF2-40B4-BE49-F238E27FC236}">
                <a16:creationId xmlns:a16="http://schemas.microsoft.com/office/drawing/2014/main" id="{AF6EB077-E436-AD07-F48D-BABE29858A0E}"/>
              </a:ext>
            </a:extLst>
          </p:cNvPr>
          <p:cNvGrpSpPr/>
          <p:nvPr/>
        </p:nvGrpSpPr>
        <p:grpSpPr>
          <a:xfrm>
            <a:off x="681503" y="7584611"/>
            <a:ext cx="2853696" cy="438912"/>
            <a:chOff x="684634" y="1890395"/>
            <a:chExt cx="2853696" cy="438912"/>
          </a:xfrm>
        </p:grpSpPr>
        <p:sp>
          <p:nvSpPr>
            <p:cNvPr id="113" name="Google Shape;98;p2">
              <a:extLst>
                <a:ext uri="{FF2B5EF4-FFF2-40B4-BE49-F238E27FC236}">
                  <a16:creationId xmlns:a16="http://schemas.microsoft.com/office/drawing/2014/main" id="{8D99950B-2EC4-3814-6298-6C834B004F29}"/>
                </a:ext>
              </a:extLst>
            </p:cNvPr>
            <p:cNvSpPr/>
            <p:nvPr/>
          </p:nvSpPr>
          <p:spPr>
            <a:xfrm>
              <a:off x="684634" y="1890395"/>
              <a:ext cx="2853696" cy="438912"/>
            </a:xfrm>
            <a:prstGeom prst="roundRect">
              <a:avLst>
                <a:gd name="adj" fmla="val 50000"/>
              </a:avLst>
            </a:prstGeom>
            <a:noFill/>
            <a:ln w="9525" cap="flat" cmpd="sng">
              <a:solidFill>
                <a:srgbClr val="5489A3"/>
              </a:solidFill>
              <a:prstDash val="solid"/>
              <a:round/>
              <a:headEnd type="none" w="sm" len="sm"/>
              <a:tailEnd type="none" w="sm" len="sm"/>
            </a:ln>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83A56"/>
                  </a:solidFill>
                  <a:latin typeface="Asap Condensed"/>
                  <a:ea typeface="Asap Condensed"/>
                  <a:cs typeface="Asap Condensed"/>
                  <a:sym typeface="Asap Condensed"/>
                </a:rPr>
                <a:t>DYNAMIC_TOC_ELEMENT</a:t>
              </a:r>
              <a:endParaRPr sz="1400" b="1" i="0" u="none" strike="noStrike" cap="none" dirty="0">
                <a:solidFill>
                  <a:srgbClr val="FF893D"/>
                </a:solidFill>
                <a:latin typeface="Arial"/>
                <a:ea typeface="Arial"/>
                <a:cs typeface="Arial"/>
                <a:sym typeface="Arial"/>
              </a:endParaRPr>
            </a:p>
          </p:txBody>
        </p:sp>
        <p:sp>
          <p:nvSpPr>
            <p:cNvPr id="114" name="TextBox 113">
              <a:extLst>
                <a:ext uri="{FF2B5EF4-FFF2-40B4-BE49-F238E27FC236}">
                  <a16:creationId xmlns:a16="http://schemas.microsoft.com/office/drawing/2014/main" id="{4F8FB739-1B62-F031-0179-E3747B3213DA}"/>
                </a:ext>
              </a:extLst>
            </p:cNvPr>
            <p:cNvSpPr txBox="1"/>
            <p:nvPr/>
          </p:nvSpPr>
          <p:spPr>
            <a:xfrm>
              <a:off x="2867891" y="1969817"/>
              <a:ext cx="509487" cy="307777"/>
            </a:xfrm>
            <a:prstGeom prst="rect">
              <a:avLst/>
            </a:prstGeom>
            <a:noFill/>
            <a:effectLst>
              <a:outerShdw sx="1000" sy="1000" algn="ctr" rotWithShape="0">
                <a:schemeClr val="bg1"/>
              </a:outerShdw>
            </a:effectLst>
          </p:spPr>
          <p:txBody>
            <a:bodyPr wrap="square">
              <a:spAutoFit/>
            </a:bodyPr>
            <a:lstStyle/>
            <a:p>
              <a:pPr algn="r"/>
              <a:r>
                <a:rPr lang="en-US" sz="1400" b="1" i="0" u="none" strike="noStrike" cap="none" dirty="0">
                  <a:solidFill>
                    <a:srgbClr val="FF893D"/>
                  </a:solidFill>
                  <a:latin typeface="Asap Condensed"/>
                  <a:ea typeface="Asap Condensed"/>
                  <a:cs typeface="Asap Condensed"/>
                  <a:sym typeface="Asap Condensed"/>
                </a:rPr>
                <a:t>PN</a:t>
              </a:r>
              <a:endParaRPr lang="en-ES"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graphicFrame>
        <p:nvGraphicFramePr>
          <p:cNvPr id="2" name="Google Shape;119;p3">
            <a:extLst>
              <a:ext uri="{FF2B5EF4-FFF2-40B4-BE49-F238E27FC236}">
                <a16:creationId xmlns:a16="http://schemas.microsoft.com/office/drawing/2014/main" id="{6E46F238-2006-F19B-70F7-F3E32C80DD21}"/>
              </a:ext>
            </a:extLst>
          </p:cNvPr>
          <p:cNvGraphicFramePr/>
          <p:nvPr>
            <p:extLst>
              <p:ext uri="{D42A27DB-BD31-4B8C-83A1-F6EECF244321}">
                <p14:modId xmlns:p14="http://schemas.microsoft.com/office/powerpoint/2010/main" val="3502086537"/>
              </p:ext>
            </p:extLst>
          </p:nvPr>
        </p:nvGraphicFramePr>
        <p:xfrm>
          <a:off x="616280" y="1615984"/>
          <a:ext cx="5612192" cy="3278540"/>
        </p:xfrm>
        <a:graphic>
          <a:graphicData uri="http://schemas.openxmlformats.org/drawingml/2006/chart">
            <c:chart xmlns:c="http://schemas.openxmlformats.org/drawingml/2006/chart" xmlns:r="http://schemas.openxmlformats.org/officeDocument/2006/relationships" r:id="rId3"/>
          </a:graphicData>
        </a:graphic>
      </p:graphicFrame>
      <p:sp>
        <p:nvSpPr>
          <p:cNvPr id="114" name="Google Shape;114;p3"/>
          <p:cNvSpPr/>
          <p:nvPr/>
        </p:nvSpPr>
        <p:spPr>
          <a:xfrm>
            <a:off x="411770" y="4901152"/>
            <a:ext cx="6034460" cy="221595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C3452"/>
              </a:buClr>
              <a:buSzPts val="1200"/>
              <a:buFont typeface="Asap Condensed"/>
              <a:buNone/>
            </a:pPr>
            <a:r>
              <a:rPr lang="en-US" sz="1200" b="1" i="0" u="none" strike="noStrike" cap="none" dirty="0">
                <a:solidFill>
                  <a:srgbClr val="0C3452"/>
                </a:solidFill>
                <a:latin typeface="Asap Condensed"/>
                <a:ea typeface="Asap Condensed"/>
                <a:cs typeface="Asap Condensed"/>
                <a:sym typeface="Asap Condensed"/>
              </a:rPr>
              <a:t>INTRODUCTION</a:t>
            </a:r>
            <a:endParaRPr sz="1800" b="0" i="0" u="none" strike="noStrike" cap="none" dirty="0">
              <a:solidFill>
                <a:srgbClr val="0C3452"/>
              </a:solidFill>
              <a:latin typeface="Calibri"/>
              <a:ea typeface="Calibri"/>
              <a:cs typeface="Calibri"/>
              <a:sym typeface="Calibri"/>
            </a:endParaRPr>
          </a:p>
          <a:p>
            <a:pPr marL="0" marR="0" lvl="0" indent="0" algn="l" rtl="0">
              <a:lnSpc>
                <a:spcPct val="150000"/>
              </a:lnSpc>
              <a:spcBef>
                <a:spcPts val="0"/>
              </a:spcBef>
              <a:spcAft>
                <a:spcPts val="0"/>
              </a:spcAft>
              <a:buClr>
                <a:srgbClr val="0C3452"/>
              </a:buClr>
              <a:buSzPts val="1200"/>
              <a:buFont typeface="Asap Condensed"/>
              <a:buNone/>
            </a:pPr>
            <a:r>
              <a:rPr lang="en-US" sz="1200" b="0" i="0" u="none" strike="noStrike" cap="none" dirty="0">
                <a:solidFill>
                  <a:srgbClr val="0C3452"/>
                </a:solidFill>
                <a:latin typeface="Asap Condensed"/>
                <a:ea typeface="Asap Condensed"/>
                <a:cs typeface="Asap Condensed"/>
                <a:sym typeface="Asap Condensed"/>
              </a:rPr>
              <a:t>We’ve completed an audit of your audio catalog to ensure your content is fully enabled for monetization on YouTube. To achieve this, we’ve reviewed your catalog on a track level in YouTube’s system, allowing us to uncover and correct any gaps in monetization. The information in this analysis provides you with more detail on our process and findings. </a:t>
            </a:r>
            <a:endParaRPr sz="1200" b="1"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Clr>
                <a:schemeClr val="dk1"/>
              </a:buClr>
              <a:buSzPts val="800"/>
              <a:buFont typeface="Calibri"/>
              <a:buNone/>
            </a:pPr>
            <a:endParaRPr sz="800" b="1"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Clr>
                <a:srgbClr val="0C3452"/>
              </a:buClr>
              <a:buSzPts val="1200"/>
              <a:buFont typeface="Asap Condensed"/>
              <a:buNone/>
            </a:pPr>
            <a:r>
              <a:rPr lang="en-US" sz="1200" b="1" i="0" u="none" strike="noStrike" cap="none" dirty="0">
                <a:solidFill>
                  <a:srgbClr val="0C3452"/>
                </a:solidFill>
                <a:latin typeface="Asap Condensed"/>
                <a:ea typeface="Asap Condensed"/>
                <a:cs typeface="Asap Condensed"/>
                <a:sym typeface="Asap Condensed"/>
              </a:rPr>
              <a:t>OVERVIEW</a:t>
            </a:r>
            <a:endParaRPr sz="1800" b="0" i="0" u="none" strike="noStrike" cap="none" dirty="0">
              <a:solidFill>
                <a:srgbClr val="0C3452"/>
              </a:solidFill>
              <a:latin typeface="Calibri"/>
              <a:ea typeface="Calibri"/>
              <a:cs typeface="Calibri"/>
              <a:sym typeface="Calibri"/>
            </a:endParaRPr>
          </a:p>
          <a:p>
            <a:pPr marL="0" marR="0" lvl="0" indent="0" algn="l" rtl="0">
              <a:lnSpc>
                <a:spcPct val="150000"/>
              </a:lnSpc>
              <a:spcBef>
                <a:spcPts val="0"/>
              </a:spcBef>
              <a:spcAft>
                <a:spcPts val="0"/>
              </a:spcAft>
              <a:buClr>
                <a:srgbClr val="0C3452"/>
              </a:buClr>
              <a:buSzPts val="1200"/>
              <a:buFont typeface="Asap Condensed"/>
              <a:buNone/>
            </a:pPr>
            <a:r>
              <a:rPr lang="en-US" sz="1200" dirty="0">
                <a:solidFill>
                  <a:srgbClr val="0C3452"/>
                </a:solidFill>
                <a:latin typeface="Asap Condensed"/>
                <a:sym typeface="Asap Condensed"/>
              </a:rPr>
              <a:t>{{SR_BAR_CHART_OVERVIEW}}</a:t>
            </a:r>
            <a:endParaRPr sz="800" b="0" i="0" u="none" strike="noStrike" cap="none" dirty="0">
              <a:solidFill>
                <a:srgbClr val="0C3452"/>
              </a:solidFill>
              <a:latin typeface="Asap Condensed"/>
              <a:ea typeface="Asap Condensed"/>
              <a:cs typeface="Asap Condensed"/>
              <a:sym typeface="Asap Condensed"/>
            </a:endParaRPr>
          </a:p>
        </p:txBody>
      </p:sp>
      <p:sp>
        <p:nvSpPr>
          <p:cNvPr id="115" name="Google Shape;115;p3"/>
          <p:cNvSpPr txBox="1">
            <a:spLocks noGrp="1"/>
          </p:cNvSpPr>
          <p:nvPr>
            <p:ph type="title"/>
          </p:nvPr>
        </p:nvSpPr>
        <p:spPr>
          <a:xfrm>
            <a:off x="278704" y="729637"/>
            <a:ext cx="6390450" cy="600084"/>
          </a:xfrm>
          <a:prstGeom prst="rect">
            <a:avLst/>
          </a:prstGeom>
          <a:noFill/>
          <a:ln>
            <a:noFill/>
          </a:ln>
        </p:spPr>
        <p:txBody>
          <a:bodyPr spcFirstLastPara="1" wrap="square" lIns="0" tIns="91425" rIns="91425" bIns="91425" anchor="t" anchorCtr="0">
            <a:noAutofit/>
          </a:bodyPr>
          <a:lstStyle/>
          <a:p>
            <a:pPr marL="0" lvl="0" indent="0" algn="l" rtl="0">
              <a:lnSpc>
                <a:spcPct val="100000"/>
              </a:lnSpc>
              <a:spcBef>
                <a:spcPts val="0"/>
              </a:spcBef>
              <a:spcAft>
                <a:spcPts val="0"/>
              </a:spcAft>
              <a:buClr>
                <a:srgbClr val="0C3452"/>
              </a:buClr>
              <a:buSzPts val="2700"/>
              <a:buFont typeface="Averia Serif Libre Light"/>
              <a:buNone/>
            </a:pPr>
            <a:r>
              <a:rPr lang="en-US" sz="2800" dirty="0">
                <a:solidFill>
                  <a:srgbClr val="0C3452"/>
                </a:solidFill>
                <a:latin typeface="Averia Serif Libre"/>
                <a:ea typeface="Averia Serif Libre"/>
                <a:cs typeface="Averia Serif Libre"/>
                <a:sym typeface="Averia Serif Libre"/>
              </a:rPr>
              <a:t>INTRODUCTION &amp; OVERVIEW</a:t>
            </a:r>
            <a:endParaRPr sz="2800" dirty="0">
              <a:solidFill>
                <a:srgbClr val="0C3452"/>
              </a:solidFill>
              <a:latin typeface="Averia Serif Libre"/>
              <a:ea typeface="Averia Serif Libre"/>
              <a:cs typeface="Averia Serif Libre"/>
              <a:sym typeface="Averia Serif Libre"/>
            </a:endParaRPr>
          </a:p>
        </p:txBody>
      </p:sp>
      <p:cxnSp>
        <p:nvCxnSpPr>
          <p:cNvPr id="116" name="Google Shape;116;p3"/>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p:spPr>
      </p:cxnSp>
      <p:pic>
        <p:nvPicPr>
          <p:cNvPr id="117" name="Google Shape;117;p3" descr="Icon&#10;&#10;Description automatically generated"/>
          <p:cNvPicPr preferRelativeResize="0"/>
          <p:nvPr/>
        </p:nvPicPr>
        <p:blipFill rotWithShape="1">
          <a:blip r:embed="rId4">
            <a:alphaModFix/>
          </a:blip>
          <a:srcRect/>
          <a:stretch/>
        </p:blipFill>
        <p:spPr>
          <a:xfrm>
            <a:off x="114272" y="168963"/>
            <a:ext cx="328863" cy="457200"/>
          </a:xfrm>
          <a:prstGeom prst="rect">
            <a:avLst/>
          </a:prstGeom>
          <a:noFill/>
          <a:ln>
            <a:noFill/>
          </a:ln>
        </p:spPr>
      </p:pic>
      <p:sp>
        <p:nvSpPr>
          <p:cNvPr id="118" name="Google Shape;118;p3"/>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4"/>
          <p:cNvPicPr preferRelativeResize="0"/>
          <p:nvPr/>
        </p:nvPicPr>
        <p:blipFill rotWithShape="1">
          <a:blip r:embed="rId3">
            <a:alphaModFix/>
          </a:blip>
          <a:srcRect/>
          <a:stretch/>
        </p:blipFill>
        <p:spPr>
          <a:xfrm>
            <a:off x="0" y="3757337"/>
            <a:ext cx="6858000" cy="5386663"/>
          </a:xfrm>
          <a:prstGeom prst="rect">
            <a:avLst/>
          </a:prstGeom>
          <a:noFill/>
          <a:ln>
            <a:noFill/>
          </a:ln>
        </p:spPr>
      </p:pic>
      <p:sp>
        <p:nvSpPr>
          <p:cNvPr id="126" name="Google Shape;126;p4"/>
          <p:cNvSpPr txBox="1">
            <a:spLocks noGrp="1"/>
          </p:cNvSpPr>
          <p:nvPr>
            <p:ph type="title"/>
          </p:nvPr>
        </p:nvSpPr>
        <p:spPr>
          <a:xfrm>
            <a:off x="278704" y="729637"/>
            <a:ext cx="6390450" cy="600084"/>
          </a:xfrm>
          <a:prstGeom prst="rect">
            <a:avLst/>
          </a:prstGeom>
          <a:noFill/>
          <a:ln>
            <a:noFill/>
          </a:ln>
        </p:spPr>
        <p:txBody>
          <a:bodyPr spcFirstLastPara="1" wrap="square" lIns="0" tIns="91425" rIns="91425" bIns="91425" anchor="t" anchorCtr="0">
            <a:noAutofit/>
          </a:bodyPr>
          <a:lstStyle/>
          <a:p>
            <a:pPr marL="0" lvl="0" indent="0" algn="l" rtl="0">
              <a:lnSpc>
                <a:spcPct val="100000"/>
              </a:lnSpc>
              <a:spcBef>
                <a:spcPts val="0"/>
              </a:spcBef>
              <a:spcAft>
                <a:spcPts val="0"/>
              </a:spcAft>
              <a:buClr>
                <a:srgbClr val="0C3452"/>
              </a:buClr>
              <a:buSzPts val="2700"/>
              <a:buFont typeface="Averia Serif Libre Light"/>
              <a:buNone/>
            </a:pPr>
            <a:r>
              <a:rPr lang="en-US" sz="2800">
                <a:solidFill>
                  <a:srgbClr val="0C3452"/>
                </a:solidFill>
                <a:latin typeface="Averia Serif Libre"/>
                <a:ea typeface="Averia Serif Libre"/>
                <a:cs typeface="Averia Serif Libre"/>
                <a:sym typeface="Averia Serif Libre"/>
              </a:rPr>
              <a:t>AUDIT PROCESS</a:t>
            </a:r>
            <a:endParaRPr sz="2800">
              <a:solidFill>
                <a:srgbClr val="0C3452"/>
              </a:solidFill>
              <a:latin typeface="Averia Serif Libre"/>
              <a:ea typeface="Averia Serif Libre"/>
              <a:cs typeface="Averia Serif Libre"/>
              <a:sym typeface="Averia Serif Libre"/>
            </a:endParaRPr>
          </a:p>
        </p:txBody>
      </p:sp>
      <p:cxnSp>
        <p:nvCxnSpPr>
          <p:cNvPr id="127" name="Google Shape;127;p4"/>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p:spPr>
      </p:cxnSp>
      <p:pic>
        <p:nvPicPr>
          <p:cNvPr id="128" name="Google Shape;128;p4" descr="Icon&#10;&#10;Description automatically generated"/>
          <p:cNvPicPr preferRelativeResize="0"/>
          <p:nvPr/>
        </p:nvPicPr>
        <p:blipFill rotWithShape="1">
          <a:blip r:embed="rId4">
            <a:alphaModFix/>
          </a:blip>
          <a:srcRect/>
          <a:stretch/>
        </p:blipFill>
        <p:spPr>
          <a:xfrm>
            <a:off x="114272" y="168963"/>
            <a:ext cx="328863" cy="457200"/>
          </a:xfrm>
          <a:prstGeom prst="rect">
            <a:avLst/>
          </a:prstGeom>
          <a:noFill/>
          <a:ln>
            <a:noFill/>
          </a:ln>
        </p:spPr>
      </p:pic>
      <p:sp>
        <p:nvSpPr>
          <p:cNvPr id="129" name="Google Shape;129;p4"/>
          <p:cNvSpPr/>
          <p:nvPr/>
        </p:nvSpPr>
        <p:spPr>
          <a:xfrm>
            <a:off x="1467423" y="2052498"/>
            <a:ext cx="3244788" cy="822960"/>
          </a:xfrm>
          <a:prstGeom prst="homePlate">
            <a:avLst>
              <a:gd name="adj" fmla="val 50000"/>
            </a:avLst>
          </a:prstGeom>
          <a:solidFill>
            <a:srgbClr val="00B8C9">
              <a:alpha val="5960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Asap Condensed"/>
                <a:ea typeface="Asap Condensed"/>
                <a:cs typeface="Asap Condensed"/>
                <a:sym typeface="Asap Condensed"/>
              </a:rPr>
              <a:t>Reviewing your tracks to ensure we’re claiming in all territories in which you have rights. </a:t>
            </a:r>
            <a:endParaRPr/>
          </a:p>
        </p:txBody>
      </p:sp>
      <p:sp>
        <p:nvSpPr>
          <p:cNvPr id="130" name="Google Shape;130;p4"/>
          <p:cNvSpPr/>
          <p:nvPr/>
        </p:nvSpPr>
        <p:spPr>
          <a:xfrm>
            <a:off x="278707" y="2051661"/>
            <a:ext cx="1188720" cy="822960"/>
          </a:xfrm>
          <a:prstGeom prst="rect">
            <a:avLst/>
          </a:prstGeom>
          <a:solidFill>
            <a:srgbClr val="00B8C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a:solidFill>
                  <a:schemeClr val="lt1"/>
                </a:solidFill>
                <a:latin typeface="Asap Condensed"/>
                <a:ea typeface="Asap Condensed"/>
                <a:cs typeface="Asap Condensed"/>
                <a:sym typeface="Asap Condensed"/>
              </a:rPr>
              <a:t>AUDIO </a:t>
            </a:r>
            <a:endParaRPr/>
          </a:p>
          <a:p>
            <a:pPr marL="0" marR="0" lvl="0" indent="0" algn="ctr" rtl="0">
              <a:spcBef>
                <a:spcPts val="0"/>
              </a:spcBef>
              <a:spcAft>
                <a:spcPts val="0"/>
              </a:spcAft>
              <a:buNone/>
            </a:pPr>
            <a:r>
              <a:rPr lang="en-US" sz="1600" b="0" i="0" u="none" strike="noStrike" cap="none">
                <a:solidFill>
                  <a:schemeClr val="lt1"/>
                </a:solidFill>
                <a:latin typeface="Asap Condensed"/>
                <a:ea typeface="Asap Condensed"/>
                <a:cs typeface="Asap Condensed"/>
                <a:sym typeface="Asap Condensed"/>
              </a:rPr>
              <a:t>OWNERSHIP</a:t>
            </a:r>
            <a:endParaRPr/>
          </a:p>
        </p:txBody>
      </p:sp>
      <p:sp>
        <p:nvSpPr>
          <p:cNvPr id="131" name="Google Shape;131;p4"/>
          <p:cNvSpPr/>
          <p:nvPr/>
        </p:nvSpPr>
        <p:spPr>
          <a:xfrm>
            <a:off x="415864" y="1475235"/>
            <a:ext cx="603446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C3452"/>
              </a:buClr>
              <a:buSzPts val="1200"/>
              <a:buFont typeface="Asap Condensed"/>
              <a:buNone/>
            </a:pPr>
            <a:r>
              <a:rPr lang="en-US" sz="1200" b="0" i="0" u="none" strike="noStrike" cap="none">
                <a:solidFill>
                  <a:srgbClr val="0C3452"/>
                </a:solidFill>
                <a:latin typeface="Asap Condensed"/>
                <a:ea typeface="Asap Condensed"/>
                <a:cs typeface="Asap Condensed"/>
                <a:sym typeface="Asap Condensed"/>
              </a:rPr>
              <a:t>We audit the following areas to ensure that your catalog is fully enabled for monetization on YouTube:</a:t>
            </a:r>
            <a:endParaRPr sz="1200" b="0" i="0" u="none" strike="noStrike" cap="none">
              <a:solidFill>
                <a:srgbClr val="0C3452"/>
              </a:solidFill>
              <a:latin typeface="Asap Condensed"/>
              <a:ea typeface="Asap Condensed"/>
              <a:cs typeface="Asap Condensed"/>
              <a:sym typeface="Asap Condensed"/>
            </a:endParaRPr>
          </a:p>
        </p:txBody>
      </p:sp>
      <p:sp>
        <p:nvSpPr>
          <p:cNvPr id="132" name="Google Shape;132;p4"/>
          <p:cNvSpPr/>
          <p:nvPr/>
        </p:nvSpPr>
        <p:spPr>
          <a:xfrm>
            <a:off x="4332975" y="2053457"/>
            <a:ext cx="963313" cy="822960"/>
          </a:xfrm>
          <a:prstGeom prst="chevron">
            <a:avLst>
              <a:gd name="adj" fmla="val 50000"/>
            </a:avLst>
          </a:prstGeom>
          <a:solidFill>
            <a:srgbClr val="00B8C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sap Condensed"/>
              <a:ea typeface="Asap Condensed"/>
              <a:cs typeface="Asap Condensed"/>
              <a:sym typeface="Asap Condensed"/>
            </a:endParaRPr>
          </a:p>
        </p:txBody>
      </p:sp>
      <p:sp>
        <p:nvSpPr>
          <p:cNvPr id="133" name="Google Shape;133;p4"/>
          <p:cNvSpPr/>
          <p:nvPr/>
        </p:nvSpPr>
        <p:spPr>
          <a:xfrm>
            <a:off x="4740446" y="2053843"/>
            <a:ext cx="1838853" cy="822960"/>
          </a:xfrm>
          <a:prstGeom prst="rect">
            <a:avLst/>
          </a:prstGeom>
          <a:solidFill>
            <a:srgbClr val="00B8C9"/>
          </a:solidFill>
          <a:ln>
            <a:noFill/>
          </a:ln>
        </p:spPr>
        <p:txBody>
          <a:bodyPr spcFirstLastPara="1" wrap="square" lIns="91425" tIns="45700" rIns="91425" bIns="45700" anchor="ctr" anchorCtr="0">
            <a:noAutofit/>
          </a:bodyPr>
          <a:lstStyle/>
          <a:p>
            <a:pPr algn="ctr"/>
            <a:r>
              <a:rPr lang="en-GB" sz="1200" dirty="0">
                <a:solidFill>
                  <a:schemeClr val="lt1"/>
                </a:solidFill>
                <a:latin typeface="Asap Condensed"/>
              </a:rPr>
              <a:t>{{SR_AUDIT_PROCESS_OVERVIEW_OWNERSHIP}}</a:t>
            </a:r>
            <a:endParaRPr sz="1200" dirty="0">
              <a:solidFill>
                <a:schemeClr val="lt1"/>
              </a:solidFill>
              <a:latin typeface="Asap Condensed"/>
            </a:endParaRPr>
          </a:p>
        </p:txBody>
      </p:sp>
      <p:sp>
        <p:nvSpPr>
          <p:cNvPr id="134" name="Google Shape;134;p4"/>
          <p:cNvSpPr/>
          <p:nvPr/>
        </p:nvSpPr>
        <p:spPr>
          <a:xfrm>
            <a:off x="1467423" y="2911753"/>
            <a:ext cx="3244788" cy="822960"/>
          </a:xfrm>
          <a:prstGeom prst="homePlate">
            <a:avLst>
              <a:gd name="adj" fmla="val 50000"/>
            </a:avLst>
          </a:prstGeom>
          <a:solidFill>
            <a:srgbClr val="00B8C9">
              <a:alpha val="5960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Asap Condensed"/>
                <a:ea typeface="Asap Condensed"/>
                <a:cs typeface="Asap Condensed"/>
                <a:sym typeface="Asap Condensed"/>
              </a:rPr>
              <a:t>Ensuring that references are enabled for your audio catalog to match UGC. </a:t>
            </a:r>
            <a:endParaRPr/>
          </a:p>
        </p:txBody>
      </p:sp>
      <p:sp>
        <p:nvSpPr>
          <p:cNvPr id="135" name="Google Shape;135;p4"/>
          <p:cNvSpPr/>
          <p:nvPr/>
        </p:nvSpPr>
        <p:spPr>
          <a:xfrm>
            <a:off x="278707" y="2910916"/>
            <a:ext cx="1188720" cy="822960"/>
          </a:xfrm>
          <a:prstGeom prst="rect">
            <a:avLst/>
          </a:prstGeom>
          <a:solidFill>
            <a:srgbClr val="00B8C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a:solidFill>
                  <a:schemeClr val="lt1"/>
                </a:solidFill>
                <a:latin typeface="Asap Condensed"/>
                <a:ea typeface="Asap Condensed"/>
                <a:cs typeface="Asap Condensed"/>
                <a:sym typeface="Asap Condensed"/>
              </a:rPr>
              <a:t>AUDIO </a:t>
            </a:r>
            <a:endParaRPr/>
          </a:p>
          <a:p>
            <a:pPr marL="0" marR="0" lvl="0" indent="0" algn="ctr" rtl="0">
              <a:spcBef>
                <a:spcPts val="0"/>
              </a:spcBef>
              <a:spcAft>
                <a:spcPts val="0"/>
              </a:spcAft>
              <a:buNone/>
            </a:pPr>
            <a:r>
              <a:rPr lang="en-US" sz="1600" b="0" i="0" u="none" strike="noStrike" cap="none">
                <a:solidFill>
                  <a:schemeClr val="lt1"/>
                </a:solidFill>
                <a:latin typeface="Asap Condensed"/>
                <a:ea typeface="Asap Condensed"/>
                <a:cs typeface="Asap Condensed"/>
                <a:sym typeface="Asap Condensed"/>
              </a:rPr>
              <a:t>REFERENCE FILES</a:t>
            </a:r>
            <a:endParaRPr/>
          </a:p>
        </p:txBody>
      </p:sp>
      <p:sp>
        <p:nvSpPr>
          <p:cNvPr id="136" name="Google Shape;136;p4"/>
          <p:cNvSpPr/>
          <p:nvPr/>
        </p:nvSpPr>
        <p:spPr>
          <a:xfrm>
            <a:off x="4332975" y="2912712"/>
            <a:ext cx="963313" cy="822960"/>
          </a:xfrm>
          <a:prstGeom prst="chevron">
            <a:avLst>
              <a:gd name="adj" fmla="val 50000"/>
            </a:avLst>
          </a:prstGeom>
          <a:solidFill>
            <a:srgbClr val="00B8C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sap Condensed"/>
              <a:ea typeface="Asap Condensed"/>
              <a:cs typeface="Asap Condensed"/>
              <a:sym typeface="Asap Condensed"/>
            </a:endParaRPr>
          </a:p>
        </p:txBody>
      </p:sp>
      <p:sp>
        <p:nvSpPr>
          <p:cNvPr id="137" name="Google Shape;137;p4"/>
          <p:cNvSpPr/>
          <p:nvPr/>
        </p:nvSpPr>
        <p:spPr>
          <a:xfrm>
            <a:off x="4740446" y="2913098"/>
            <a:ext cx="1838853" cy="822960"/>
          </a:xfrm>
          <a:prstGeom prst="rect">
            <a:avLst/>
          </a:prstGeom>
          <a:solidFill>
            <a:srgbClr val="00B8C9"/>
          </a:solidFill>
          <a:ln>
            <a:noFill/>
          </a:ln>
        </p:spPr>
        <p:txBody>
          <a:bodyPr spcFirstLastPara="1" wrap="square" lIns="91425" tIns="45700" rIns="91425" bIns="45700" anchor="ctr" anchorCtr="0">
            <a:noAutofit/>
          </a:bodyPr>
          <a:lstStyle/>
          <a:p>
            <a:pPr algn="ctr"/>
            <a:r>
              <a:rPr lang="en-US" sz="1200" dirty="0">
                <a:solidFill>
                  <a:schemeClr val="lt1"/>
                </a:solidFill>
                <a:latin typeface="Asap Condensed"/>
                <a:sym typeface="Asap Condensed"/>
              </a:rPr>
              <a:t>{{SR_AUDIT_PROCESS_OVERVIEW_REFERENCES}}</a:t>
            </a:r>
            <a:endParaRPr sz="1200" dirty="0">
              <a:solidFill>
                <a:schemeClr val="lt1"/>
              </a:solidFill>
              <a:latin typeface="Asap Condensed"/>
            </a:endParaRPr>
          </a:p>
        </p:txBody>
      </p:sp>
      <p:sp>
        <p:nvSpPr>
          <p:cNvPr id="138" name="Google Shape;138;p4"/>
          <p:cNvSpPr/>
          <p:nvPr/>
        </p:nvSpPr>
        <p:spPr>
          <a:xfrm>
            <a:off x="278703" y="4923854"/>
            <a:ext cx="6034460" cy="461624"/>
          </a:xfrm>
          <a:prstGeom prst="rect">
            <a:avLst/>
          </a:prstGeom>
          <a:noFill/>
          <a:ln>
            <a:noFill/>
          </a:ln>
        </p:spPr>
        <p:txBody>
          <a:bodyPr spcFirstLastPara="1" wrap="square" lIns="91425" tIns="45700" rIns="91425" bIns="45700" anchor="t" anchorCtr="0">
            <a:spAutoFit/>
          </a:bodyPr>
          <a:lstStyle/>
          <a:p>
            <a:pPr>
              <a:buClr>
                <a:srgbClr val="00B8C9"/>
              </a:buClr>
              <a:buSzPts val="1200"/>
            </a:pPr>
            <a:r>
              <a:rPr lang="en-US" sz="1200" b="1" cap="all" dirty="0">
                <a:solidFill>
                  <a:srgbClr val="00B8C9"/>
                </a:solidFill>
                <a:latin typeface="Asap Condensed"/>
                <a:sym typeface="Asap Condensed"/>
              </a:rPr>
              <a:t>{{</a:t>
            </a:r>
            <a:r>
              <a:rPr lang="en-GB" sz="1200" b="1" cap="all" dirty="0" err="1">
                <a:solidFill>
                  <a:srgbClr val="00B8C9"/>
                </a:solidFill>
                <a:latin typeface="Asap Condensed"/>
              </a:rPr>
              <a:t>sr_before_monetizing_track_pct</a:t>
            </a:r>
            <a:r>
              <a:rPr lang="en-US" sz="1200" b="1" dirty="0">
                <a:solidFill>
                  <a:srgbClr val="00B8C9"/>
                </a:solidFill>
                <a:latin typeface="Asap Condensed"/>
                <a:sym typeface="Asap Condensed"/>
              </a:rPr>
              <a:t>}}% </a:t>
            </a:r>
            <a:r>
              <a:rPr lang="en-US" sz="1200" dirty="0">
                <a:solidFill>
                  <a:srgbClr val="00B8C9"/>
                </a:solidFill>
                <a:latin typeface="Asap Condensed"/>
                <a:sym typeface="Asap Condensed"/>
              </a:rPr>
              <a:t>of your audio catalog was enabled for monetization before the audit.</a:t>
            </a:r>
            <a:endParaRPr sz="1200" dirty="0">
              <a:solidFill>
                <a:srgbClr val="00B8C9"/>
              </a:solidFill>
              <a:latin typeface="Asap Condensed"/>
              <a:sym typeface="Asap Condensed"/>
            </a:endParaRPr>
          </a:p>
        </p:txBody>
      </p:sp>
      <p:sp>
        <p:nvSpPr>
          <p:cNvPr id="139" name="Google Shape;139;p4"/>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atin typeface="Asap Condensed"/>
                <a:ea typeface="Asap Condensed"/>
                <a:cs typeface="Asap Condensed"/>
                <a:sym typeface="Asap Condensed"/>
              </a:rPr>
              <a:t>4</a:t>
            </a:fld>
            <a:endParaRPr>
              <a:latin typeface="Asap Condensed"/>
              <a:ea typeface="Asap Condensed"/>
              <a:cs typeface="Asap Condensed"/>
              <a:sym typeface="Asap Condensed"/>
            </a:endParaRPr>
          </a:p>
        </p:txBody>
      </p:sp>
      <p:sp>
        <p:nvSpPr>
          <p:cNvPr id="140" name="Google Shape;140;p4"/>
          <p:cNvSpPr/>
          <p:nvPr/>
        </p:nvSpPr>
        <p:spPr>
          <a:xfrm>
            <a:off x="1467419" y="3776251"/>
            <a:ext cx="3244788" cy="822960"/>
          </a:xfrm>
          <a:prstGeom prst="homePlate">
            <a:avLst>
              <a:gd name="adj" fmla="val 50000"/>
            </a:avLst>
          </a:prstGeom>
          <a:solidFill>
            <a:srgbClr val="00B8C9">
              <a:alpha val="5960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Asap Condensed"/>
                <a:ea typeface="Asap Condensed"/>
                <a:cs typeface="Asap Condensed"/>
                <a:sym typeface="Asap Condensed"/>
              </a:rPr>
              <a:t>Ensuring that the correct UGC match policy is applied for your audio catalog.</a:t>
            </a:r>
            <a:endParaRPr/>
          </a:p>
        </p:txBody>
      </p:sp>
      <p:sp>
        <p:nvSpPr>
          <p:cNvPr id="141" name="Google Shape;141;p4"/>
          <p:cNvSpPr/>
          <p:nvPr/>
        </p:nvSpPr>
        <p:spPr>
          <a:xfrm>
            <a:off x="278703" y="3775414"/>
            <a:ext cx="1188720" cy="822960"/>
          </a:xfrm>
          <a:prstGeom prst="rect">
            <a:avLst/>
          </a:prstGeom>
          <a:solidFill>
            <a:srgbClr val="00B8C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a:solidFill>
                  <a:schemeClr val="lt1"/>
                </a:solidFill>
                <a:latin typeface="Asap Condensed"/>
                <a:ea typeface="Asap Condensed"/>
                <a:cs typeface="Asap Condensed"/>
                <a:sym typeface="Asap Condensed"/>
              </a:rPr>
              <a:t>AUDIO </a:t>
            </a:r>
            <a:endParaRPr/>
          </a:p>
          <a:p>
            <a:pPr marL="0" marR="0" lvl="0" indent="0" algn="ctr" rtl="0">
              <a:spcBef>
                <a:spcPts val="0"/>
              </a:spcBef>
              <a:spcAft>
                <a:spcPts val="0"/>
              </a:spcAft>
              <a:buNone/>
            </a:pPr>
            <a:r>
              <a:rPr lang="en-US" sz="1600" b="0" i="0" u="none" strike="noStrike" cap="none">
                <a:solidFill>
                  <a:schemeClr val="lt1"/>
                </a:solidFill>
                <a:latin typeface="Asap Condensed"/>
                <a:ea typeface="Asap Condensed"/>
                <a:cs typeface="Asap Condensed"/>
                <a:sym typeface="Asap Condensed"/>
              </a:rPr>
              <a:t>UGC MATCH POLICY</a:t>
            </a:r>
            <a:endParaRPr/>
          </a:p>
        </p:txBody>
      </p:sp>
      <p:sp>
        <p:nvSpPr>
          <p:cNvPr id="142" name="Google Shape;142;p4"/>
          <p:cNvSpPr/>
          <p:nvPr/>
        </p:nvSpPr>
        <p:spPr>
          <a:xfrm>
            <a:off x="4332971" y="3777210"/>
            <a:ext cx="963313" cy="822960"/>
          </a:xfrm>
          <a:prstGeom prst="chevron">
            <a:avLst>
              <a:gd name="adj" fmla="val 50000"/>
            </a:avLst>
          </a:prstGeom>
          <a:solidFill>
            <a:srgbClr val="00B8C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sap Condensed"/>
              <a:ea typeface="Asap Condensed"/>
              <a:cs typeface="Asap Condensed"/>
              <a:sym typeface="Asap Condensed"/>
            </a:endParaRPr>
          </a:p>
        </p:txBody>
      </p:sp>
      <p:sp>
        <p:nvSpPr>
          <p:cNvPr id="143" name="Google Shape;143;p4"/>
          <p:cNvSpPr/>
          <p:nvPr/>
        </p:nvSpPr>
        <p:spPr>
          <a:xfrm>
            <a:off x="4740442" y="3781084"/>
            <a:ext cx="1838853" cy="822960"/>
          </a:xfrm>
          <a:prstGeom prst="rect">
            <a:avLst/>
          </a:prstGeom>
          <a:solidFill>
            <a:srgbClr val="00B8C9"/>
          </a:solidFill>
          <a:ln>
            <a:noFill/>
          </a:ln>
        </p:spPr>
        <p:txBody>
          <a:bodyPr spcFirstLastPara="1" wrap="square" lIns="91425" tIns="45700" rIns="91425" bIns="45700" anchor="ctr" anchorCtr="0">
            <a:noAutofit/>
          </a:bodyPr>
          <a:lstStyle/>
          <a:p>
            <a:pPr algn="ctr"/>
            <a:r>
              <a:rPr lang="en-US" sz="1200" dirty="0">
                <a:solidFill>
                  <a:schemeClr val="lt1"/>
                </a:solidFill>
                <a:latin typeface="Asap Condensed"/>
                <a:sym typeface="Asap Condensed"/>
              </a:rPr>
              <a:t>{{SR_AUDIT_PROCESS_OVERVIEW_MATCH_POLICY}}</a:t>
            </a:r>
            <a:endParaRPr sz="1200" dirty="0">
              <a:solidFill>
                <a:schemeClr val="lt1"/>
              </a:solidFill>
              <a:latin typeface="Asap Condense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8"/>
        <p:cNvGrpSpPr/>
        <p:nvPr/>
      </p:nvGrpSpPr>
      <p:grpSpPr>
        <a:xfrm>
          <a:off x="0" y="0"/>
          <a:ext cx="0" cy="0"/>
          <a:chOff x="0" y="0"/>
          <a:chExt cx="0" cy="0"/>
        </a:xfrm>
      </p:grpSpPr>
      <p:pic>
        <p:nvPicPr>
          <p:cNvPr id="149" name="Google Shape;149;p5"/>
          <p:cNvPicPr preferRelativeResize="0"/>
          <p:nvPr/>
        </p:nvPicPr>
        <p:blipFill rotWithShape="1">
          <a:blip r:embed="rId3">
            <a:alphaModFix/>
          </a:blip>
          <a:srcRect/>
          <a:stretch/>
        </p:blipFill>
        <p:spPr>
          <a:xfrm>
            <a:off x="0" y="3757338"/>
            <a:ext cx="6858000" cy="5386663"/>
          </a:xfrm>
          <a:prstGeom prst="rect">
            <a:avLst/>
          </a:prstGeom>
          <a:noFill/>
          <a:ln>
            <a:noFill/>
          </a:ln>
        </p:spPr>
      </p:pic>
      <p:sp>
        <p:nvSpPr>
          <p:cNvPr id="150" name="Google Shape;150;p5"/>
          <p:cNvSpPr txBox="1">
            <a:spLocks noGrp="1"/>
          </p:cNvSpPr>
          <p:nvPr>
            <p:ph type="title"/>
          </p:nvPr>
        </p:nvSpPr>
        <p:spPr>
          <a:xfrm>
            <a:off x="278704" y="729637"/>
            <a:ext cx="6390450" cy="600084"/>
          </a:xfrm>
          <a:prstGeom prst="rect">
            <a:avLst/>
          </a:prstGeom>
          <a:noFill/>
          <a:ln>
            <a:noFill/>
          </a:ln>
        </p:spPr>
        <p:txBody>
          <a:bodyPr spcFirstLastPara="1" wrap="square" lIns="0" tIns="91425" rIns="91425" bIns="91425" anchor="t" anchorCtr="0">
            <a:noAutofit/>
          </a:bodyPr>
          <a:lstStyle/>
          <a:p>
            <a:pPr marL="0" lvl="0" indent="0" algn="l" rtl="0">
              <a:lnSpc>
                <a:spcPct val="100000"/>
              </a:lnSpc>
              <a:spcBef>
                <a:spcPts val="0"/>
              </a:spcBef>
              <a:spcAft>
                <a:spcPts val="0"/>
              </a:spcAft>
              <a:buClr>
                <a:srgbClr val="0C3452"/>
              </a:buClr>
              <a:buSzPts val="2700"/>
              <a:buFont typeface="Averia Serif Libre Light"/>
              <a:buNone/>
            </a:pPr>
            <a:r>
              <a:rPr lang="en-US" sz="2800">
                <a:solidFill>
                  <a:srgbClr val="0C3452"/>
                </a:solidFill>
                <a:latin typeface="Averia Serif Libre"/>
                <a:ea typeface="Averia Serif Libre"/>
                <a:cs typeface="Averia Serif Libre"/>
                <a:sym typeface="Averia Serif Libre"/>
              </a:rPr>
              <a:t>RESULTS</a:t>
            </a:r>
            <a:endParaRPr sz="2800">
              <a:solidFill>
                <a:srgbClr val="0C3452"/>
              </a:solidFill>
              <a:latin typeface="Averia Serif Libre"/>
              <a:ea typeface="Averia Serif Libre"/>
              <a:cs typeface="Averia Serif Libre"/>
              <a:sym typeface="Averia Serif Libre"/>
            </a:endParaRPr>
          </a:p>
        </p:txBody>
      </p:sp>
      <p:cxnSp>
        <p:nvCxnSpPr>
          <p:cNvPr id="151" name="Google Shape;151;p5"/>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p:spPr>
      </p:cxnSp>
      <p:pic>
        <p:nvPicPr>
          <p:cNvPr id="152" name="Google Shape;152;p5" descr="Icon&#10;&#10;Description automatically generated"/>
          <p:cNvPicPr preferRelativeResize="0"/>
          <p:nvPr/>
        </p:nvPicPr>
        <p:blipFill rotWithShape="1">
          <a:blip r:embed="rId4">
            <a:alphaModFix/>
          </a:blip>
          <a:srcRect/>
          <a:stretch/>
        </p:blipFill>
        <p:spPr>
          <a:xfrm>
            <a:off x="114272" y="168963"/>
            <a:ext cx="328863" cy="457200"/>
          </a:xfrm>
          <a:prstGeom prst="rect">
            <a:avLst/>
          </a:prstGeom>
          <a:noFill/>
          <a:ln>
            <a:noFill/>
          </a:ln>
        </p:spPr>
      </p:pic>
      <p:graphicFrame>
        <p:nvGraphicFramePr>
          <p:cNvPr id="153" name="Google Shape;153;p5"/>
          <p:cNvGraphicFramePr/>
          <p:nvPr>
            <p:extLst>
              <p:ext uri="{D42A27DB-BD31-4B8C-83A1-F6EECF244321}">
                <p14:modId xmlns:p14="http://schemas.microsoft.com/office/powerpoint/2010/main" val="4201768333"/>
              </p:ext>
            </p:extLst>
          </p:nvPr>
        </p:nvGraphicFramePr>
        <p:xfrm>
          <a:off x="467272" y="2332648"/>
          <a:ext cx="3020485" cy="3000084"/>
        </p:xfrm>
        <a:graphic>
          <a:graphicData uri="http://schemas.openxmlformats.org/drawingml/2006/chart">
            <c:chart xmlns:c="http://schemas.openxmlformats.org/drawingml/2006/chart" xmlns:r="http://schemas.openxmlformats.org/officeDocument/2006/relationships" r:id="rId5"/>
          </a:graphicData>
        </a:graphic>
      </p:graphicFrame>
      <p:sp>
        <p:nvSpPr>
          <p:cNvPr id="154" name="Google Shape;154;p5"/>
          <p:cNvSpPr/>
          <p:nvPr/>
        </p:nvSpPr>
        <p:spPr>
          <a:xfrm>
            <a:off x="365178" y="5564039"/>
            <a:ext cx="6034460" cy="461624"/>
          </a:xfrm>
          <a:prstGeom prst="rect">
            <a:avLst/>
          </a:prstGeom>
          <a:noFill/>
          <a:ln>
            <a:noFill/>
          </a:ln>
        </p:spPr>
        <p:txBody>
          <a:bodyPr spcFirstLastPara="1" wrap="square" lIns="91425" tIns="45700" rIns="91425" bIns="45700" anchor="t" anchorCtr="0">
            <a:spAutoFit/>
          </a:bodyPr>
          <a:lstStyle/>
          <a:p>
            <a:pPr>
              <a:buClr>
                <a:srgbClr val="0C3452"/>
              </a:buClr>
              <a:buSzPts val="1200"/>
            </a:pPr>
            <a:r>
              <a:rPr lang="en-US" sz="1200" b="1" cap="all" dirty="0">
                <a:solidFill>
                  <a:srgbClr val="0C3452"/>
                </a:solidFill>
                <a:latin typeface="Asap Condensed"/>
                <a:sym typeface="Asap Condensed"/>
              </a:rPr>
              <a:t>{{</a:t>
            </a:r>
            <a:r>
              <a:rPr lang="en-GB" sz="1200" b="1" cap="all" dirty="0" err="1">
                <a:solidFill>
                  <a:srgbClr val="0C3452"/>
                </a:solidFill>
                <a:latin typeface="Asap Condensed"/>
              </a:rPr>
              <a:t>sr_after_monetizing_track_pct</a:t>
            </a:r>
            <a:r>
              <a:rPr lang="en-US" sz="1200" b="1" cap="all" dirty="0">
                <a:solidFill>
                  <a:srgbClr val="0C3452"/>
                </a:solidFill>
                <a:latin typeface="Asap Condensed"/>
                <a:sym typeface="Asap Condensed"/>
              </a:rPr>
              <a:t>}}% </a:t>
            </a:r>
            <a:r>
              <a:rPr lang="en-US" sz="1200" b="0" i="0" u="none" strike="noStrike" cap="none" dirty="0">
                <a:solidFill>
                  <a:srgbClr val="0C3452"/>
                </a:solidFill>
                <a:latin typeface="Asap Condensed"/>
                <a:ea typeface="Asap Condensed"/>
                <a:cs typeface="Asap Condensed"/>
                <a:sym typeface="Asap Condensed"/>
              </a:rPr>
              <a:t>of your audio catalog was enabled for monetization </a:t>
            </a:r>
            <a:r>
              <a:rPr lang="en-US" sz="1200" b="0" i="0" u="sng" strike="noStrike" cap="none" dirty="0">
                <a:solidFill>
                  <a:srgbClr val="0C3452"/>
                </a:solidFill>
                <a:latin typeface="Asap Condensed"/>
                <a:ea typeface="Asap Condensed"/>
                <a:cs typeface="Asap Condensed"/>
                <a:sym typeface="Asap Condensed"/>
              </a:rPr>
              <a:t>after</a:t>
            </a:r>
            <a:r>
              <a:rPr lang="en-US" sz="1200" b="0" i="0" u="none" strike="noStrike" cap="none" dirty="0">
                <a:solidFill>
                  <a:srgbClr val="0C3452"/>
                </a:solidFill>
                <a:latin typeface="Asap Condensed"/>
                <a:ea typeface="Asap Condensed"/>
                <a:cs typeface="Asap Condensed"/>
                <a:sym typeface="Asap Condensed"/>
              </a:rPr>
              <a:t> the audit.</a:t>
            </a:r>
            <a:endParaRPr sz="1200" b="0" i="0" u="none" strike="noStrike" cap="none" dirty="0">
              <a:solidFill>
                <a:srgbClr val="0C3452"/>
              </a:solidFill>
              <a:latin typeface="Asap Condensed"/>
              <a:ea typeface="Asap Condensed"/>
              <a:cs typeface="Asap Condensed"/>
              <a:sym typeface="Asap Condensed"/>
            </a:endParaRPr>
          </a:p>
        </p:txBody>
      </p:sp>
      <p:sp>
        <p:nvSpPr>
          <p:cNvPr id="155" name="Google Shape;155;p5"/>
          <p:cNvSpPr txBox="1"/>
          <p:nvPr/>
        </p:nvSpPr>
        <p:spPr>
          <a:xfrm>
            <a:off x="1352711" y="3630988"/>
            <a:ext cx="921618"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b="0" i="0" u="none" strike="noStrike" cap="none">
                <a:solidFill>
                  <a:srgbClr val="0C3452"/>
                </a:solidFill>
                <a:latin typeface="Asap Condensed"/>
                <a:ea typeface="Asap Condensed"/>
                <a:cs typeface="Asap Condensed"/>
                <a:sym typeface="Asap Condensed"/>
              </a:rPr>
              <a:t>AUDIO</a:t>
            </a:r>
            <a:endParaRPr/>
          </a:p>
        </p:txBody>
      </p:sp>
      <p:graphicFrame>
        <p:nvGraphicFramePr>
          <p:cNvPr id="156" name="Google Shape;156;p5"/>
          <p:cNvGraphicFramePr/>
          <p:nvPr>
            <p:extLst>
              <p:ext uri="{D42A27DB-BD31-4B8C-83A1-F6EECF244321}">
                <p14:modId xmlns:p14="http://schemas.microsoft.com/office/powerpoint/2010/main" val="4056409175"/>
              </p:ext>
            </p:extLst>
          </p:nvPr>
        </p:nvGraphicFramePr>
        <p:xfrm>
          <a:off x="3441695" y="2940362"/>
          <a:ext cx="2957950" cy="2514650"/>
        </p:xfrm>
        <a:graphic>
          <a:graphicData uri="http://schemas.openxmlformats.org/drawingml/2006/table">
            <a:tbl>
              <a:tblPr firstRow="1" bandRow="1">
                <a:noFill/>
                <a:tableStyleId>{AA7B45A7-765F-44F3-8CDB-B1FF06D8F2C4}</a:tableStyleId>
              </a:tblPr>
              <a:tblGrid>
                <a:gridCol w="748340">
                  <a:extLst>
                    <a:ext uri="{9D8B030D-6E8A-4147-A177-3AD203B41FA5}">
                      <a16:colId xmlns:a16="http://schemas.microsoft.com/office/drawing/2014/main" val="20000"/>
                    </a:ext>
                  </a:extLst>
                </a:gridCol>
                <a:gridCol w="2209610">
                  <a:extLst>
                    <a:ext uri="{9D8B030D-6E8A-4147-A177-3AD203B41FA5}">
                      <a16:colId xmlns:a16="http://schemas.microsoft.com/office/drawing/2014/main" val="20001"/>
                    </a:ext>
                  </a:extLst>
                </a:gridCol>
              </a:tblGrid>
              <a:tr h="343950">
                <a:tc>
                  <a:txBody>
                    <a:bodyPr/>
                    <a:lstStyle/>
                    <a:p>
                      <a:pPr algn="ctr"/>
                      <a:r>
                        <a:rPr lang="en-US" sz="1350" b="0" i="0" u="none" strike="noStrike" cap="all" baseline="0" dirty="0">
                          <a:solidFill>
                            <a:srgbClr val="0C3452"/>
                          </a:solidFill>
                          <a:latin typeface="Averia Serif Libre"/>
                          <a:ea typeface="Averia Serif Libre"/>
                          <a:cs typeface="Calibri"/>
                          <a:sym typeface="Averia Serif Libre"/>
                        </a:rPr>
                        <a:t>{{</a:t>
                      </a:r>
                      <a:r>
                        <a:rPr lang="en-GB" sz="1350" b="0" i="0" u="none" strike="noStrike" cap="all" baseline="0" dirty="0" err="1">
                          <a:solidFill>
                            <a:srgbClr val="0C3452"/>
                          </a:solidFill>
                          <a:latin typeface="Averia Serif Libre"/>
                          <a:ea typeface="Calibri"/>
                          <a:cs typeface="Calibri"/>
                          <a:sym typeface="Arial"/>
                        </a:rPr>
                        <a:t>sr_MT</a:t>
                      </a:r>
                      <a:r>
                        <a:rPr lang="en-GB" sz="1350" b="0" i="0" u="none" strike="noStrike" cap="all" baseline="0" dirty="0">
                          <a:solidFill>
                            <a:srgbClr val="0C3452"/>
                          </a:solidFill>
                          <a:latin typeface="Averia Serif Libre"/>
                          <a:ea typeface="Averia Serif Libre"/>
                          <a:cs typeface="Calibri"/>
                          <a:sym typeface="Averia Serif Libre"/>
                        </a:rPr>
                        <a:t>}}%</a:t>
                      </a:r>
                      <a:endParaRPr lang="en-GB" sz="1350" b="0" i="0" u="none" strike="noStrike" cap="all" baseline="0" dirty="0">
                        <a:solidFill>
                          <a:srgbClr val="0C3452"/>
                        </a:solidFill>
                        <a:latin typeface="Averia Serif Libre"/>
                        <a:cs typeface="Calibri"/>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l" rtl="0">
                        <a:spcBef>
                          <a:spcPts val="0"/>
                        </a:spcBef>
                        <a:spcAft>
                          <a:spcPts val="0"/>
                        </a:spcAft>
                        <a:buNone/>
                      </a:pPr>
                      <a:r>
                        <a:rPr lang="en-US" sz="1350" b="0" u="none" strike="noStrike" cap="none" dirty="0">
                          <a:solidFill>
                            <a:srgbClr val="0C3452"/>
                          </a:solidFill>
                          <a:latin typeface="Averia Serif Libre"/>
                          <a:ea typeface="Averia Serif Libre"/>
                          <a:cs typeface="Averia Serif Libre"/>
                          <a:sym typeface="Averia Serif Libre"/>
                        </a:rPr>
                        <a:t>Monetizing</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0"/>
                  </a:ext>
                </a:extLst>
              </a:tr>
              <a:tr h="343950">
                <a:tc>
                  <a:txBody>
                    <a:bodyPr/>
                    <a:lstStyle/>
                    <a:p>
                      <a:pPr marL="0" marR="0" lvl="0" indent="0" algn="ctr" rtl="0">
                        <a:spcBef>
                          <a:spcPts val="0"/>
                        </a:spcBef>
                        <a:spcAft>
                          <a:spcPts val="0"/>
                        </a:spcAft>
                        <a:buNone/>
                      </a:pPr>
                      <a:r>
                        <a:rPr lang="en-US" sz="1350" b="0" i="0" u="none" strike="noStrike" cap="all" baseline="0" dirty="0">
                          <a:solidFill>
                            <a:srgbClr val="FFBE3F"/>
                          </a:solidFill>
                          <a:latin typeface="Averia Serif Libre"/>
                          <a:ea typeface="Averia Serif Libre"/>
                          <a:cs typeface="Arial"/>
                          <a:sym typeface="Averia Serif Libre"/>
                        </a:rPr>
                        <a:t>{{</a:t>
                      </a:r>
                      <a:r>
                        <a:rPr lang="en-GB" sz="1350" b="0" i="0" u="none" strike="noStrike" cap="all" baseline="0" dirty="0" err="1">
                          <a:solidFill>
                            <a:srgbClr val="FFBE3F"/>
                          </a:solidFill>
                          <a:latin typeface="Averia Serif Libre"/>
                          <a:ea typeface="Calibri"/>
                          <a:cs typeface="Arial"/>
                          <a:sym typeface="Arial"/>
                        </a:rPr>
                        <a:t>sr_OU</a:t>
                      </a:r>
                      <a:r>
                        <a:rPr lang="en-US" sz="1350" b="0" i="0" u="none" strike="noStrike" cap="all" baseline="0" dirty="0">
                          <a:solidFill>
                            <a:srgbClr val="FFBE3F"/>
                          </a:solidFill>
                          <a:latin typeface="Averia Serif Libre"/>
                          <a:ea typeface="Averia Serif Libre"/>
                          <a:cs typeface="Arial"/>
                          <a:sym typeface="Averia Serif Libre"/>
                        </a:rPr>
                        <a:t>}}%</a:t>
                      </a:r>
                      <a:endParaRPr sz="1350" b="0" i="0" u="none" strike="noStrike" cap="all" baseline="0" dirty="0">
                        <a:solidFill>
                          <a:srgbClr val="FFBE3F"/>
                        </a:solidFill>
                        <a:latin typeface="Averia Serif Libre"/>
                        <a:cs typeface="Arial"/>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l" rtl="0">
                        <a:spcBef>
                          <a:spcPts val="0"/>
                        </a:spcBef>
                        <a:spcAft>
                          <a:spcPts val="0"/>
                        </a:spcAft>
                        <a:buNone/>
                      </a:pPr>
                      <a:r>
                        <a:rPr lang="en-US" sz="1350" b="0" dirty="0">
                          <a:solidFill>
                            <a:srgbClr val="FFBE3F"/>
                          </a:solidFill>
                          <a:latin typeface="Averia Serif Libre"/>
                          <a:ea typeface="Averia Serif Libre"/>
                          <a:cs typeface="Arial"/>
                          <a:sym typeface="Averia Serif Libre"/>
                        </a:rPr>
                        <a:t>Ownership updated</a:t>
                      </a:r>
                      <a:endParaRPr dirty="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1"/>
                  </a:ext>
                </a:extLst>
              </a:tr>
              <a:tr h="34395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350" b="0" i="0" u="none" strike="noStrike" cap="all" baseline="0" dirty="0">
                          <a:solidFill>
                            <a:srgbClr val="00B8C9"/>
                          </a:solidFill>
                          <a:latin typeface="Averia Serif Libre"/>
                          <a:ea typeface="Averia Serif Libre"/>
                          <a:cs typeface="Averia Serif Libre"/>
                          <a:sym typeface="Averia Serif Libre"/>
                        </a:rPr>
                        <a:t>{{SR_RR</a:t>
                      </a:r>
                      <a:r>
                        <a:rPr lang="en-US" sz="1350" b="0" i="0" u="none" strike="noStrike" cap="all" baseline="0" dirty="0">
                          <a:solidFill>
                            <a:srgbClr val="00B8C9"/>
                          </a:solidFill>
                          <a:latin typeface="Averia Serif Libre"/>
                          <a:ea typeface="Averia Serif Libre"/>
                          <a:cs typeface="Averia Serif Libre"/>
                          <a:sym typeface="Averia Serif Libre"/>
                        </a:rPr>
                        <a:t>}}%</a:t>
                      </a:r>
                      <a:endParaRPr lang="en-US" sz="1350" b="0" i="0" u="none" strike="noStrike" cap="all" baseline="0" dirty="0">
                        <a:solidFill>
                          <a:srgbClr val="00B8C9"/>
                        </a:solidFill>
                        <a:latin typeface="Averia Serif Libre"/>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b="0" dirty="0">
                          <a:solidFill>
                            <a:srgbClr val="00B8C9"/>
                          </a:solidFill>
                          <a:latin typeface="Averia Serif Libre"/>
                          <a:ea typeface="Averia Serif Libre"/>
                          <a:cs typeface="Averia Serif Libre"/>
                          <a:sym typeface="Averia Serif Libre"/>
                        </a:rPr>
                        <a:t>References reactivated</a:t>
                      </a:r>
                      <a:endParaRPr lang="en-US" dirty="0"/>
                    </a:p>
                  </a:txBody>
                  <a:tcPr marL="91450" marR="91450" marT="45725" marB="45725"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3409293005"/>
                  </a:ext>
                </a:extLst>
              </a:tr>
              <a:tr h="343950">
                <a:tc>
                  <a:txBody>
                    <a:bodyPr/>
                    <a:lstStyle/>
                    <a:p>
                      <a:pPr marL="0" marR="0" lvl="0" indent="0" algn="ctr" defTabSz="914400" rtl="0" eaLnBrk="1" fontAlgn="auto" latinLnBrk="0" hangingPunct="1">
                        <a:lnSpc>
                          <a:spcPct val="100000"/>
                        </a:lnSpc>
                        <a:spcBef>
                          <a:spcPts val="0"/>
                        </a:spcBef>
                        <a:spcAft>
                          <a:spcPts val="0"/>
                        </a:spcAft>
                        <a:buClr>
                          <a:srgbClr val="FF4D3F"/>
                        </a:buClr>
                        <a:buSzPts val="1350"/>
                        <a:buFont typeface="Averia Serif Libre"/>
                        <a:buNone/>
                        <a:tabLst/>
                        <a:defRPr/>
                      </a:pPr>
                      <a:r>
                        <a:rPr lang="en-US" sz="1350" b="0" i="0" u="none" strike="noStrike" cap="all" baseline="0" dirty="0">
                          <a:solidFill>
                            <a:srgbClr val="FF4D3F"/>
                          </a:solidFill>
                          <a:latin typeface="Averia Serif Libre"/>
                          <a:ea typeface="Averia Serif Libre"/>
                          <a:cs typeface="Averia Serif Libre"/>
                          <a:sym typeface="Averia Serif Libre"/>
                        </a:rPr>
                        <a:t>{{</a:t>
                      </a:r>
                      <a:r>
                        <a:rPr lang="en-GB" sz="1350" b="0" i="0" u="none" strike="noStrike" cap="all" baseline="0" dirty="0" err="1">
                          <a:solidFill>
                            <a:srgbClr val="FF4D3F"/>
                          </a:solidFill>
                          <a:latin typeface="Averia Serif Libre"/>
                          <a:ea typeface="Calibri"/>
                          <a:cs typeface="Calibri"/>
                          <a:sym typeface="Arial"/>
                        </a:rPr>
                        <a:t>sr_MP</a:t>
                      </a:r>
                      <a:r>
                        <a:rPr lang="en-GB" sz="1350" b="0" i="0" u="none" strike="noStrike" cap="all" baseline="0" dirty="0">
                          <a:solidFill>
                            <a:srgbClr val="FF4D3F"/>
                          </a:solidFill>
                          <a:latin typeface="Averia Serif Libre"/>
                          <a:ea typeface="Calibri"/>
                          <a:cs typeface="Calibri"/>
                          <a:sym typeface="Arial"/>
                        </a:rPr>
                        <a:t>}}</a:t>
                      </a:r>
                      <a:r>
                        <a:rPr lang="en-US" sz="1350" b="0" i="0" u="none" strike="noStrike" cap="all" baseline="0" dirty="0">
                          <a:solidFill>
                            <a:srgbClr val="FF4D3F"/>
                          </a:solidFill>
                          <a:latin typeface="Averia Serif Libre"/>
                          <a:ea typeface="Averia Serif Libre"/>
                          <a:cs typeface="Calibri"/>
                          <a:sym typeface="Averia Serif Libre"/>
                        </a:rPr>
                        <a:t>%</a:t>
                      </a:r>
                      <a:endParaRPr lang="en-US" sz="1350" b="0" i="0" u="none" strike="noStrike" cap="all" baseline="0" dirty="0">
                        <a:solidFill>
                          <a:srgbClr val="FF4D3F"/>
                        </a:solidFill>
                        <a:latin typeface="Averia Serif Libre"/>
                        <a:cs typeface="Calibri"/>
                        <a:sym typeface="Arial"/>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accent2"/>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
                          <a:srgbClr val="FF4D3F"/>
                        </a:buClr>
                        <a:buSzPts val="1350"/>
                        <a:buFont typeface="Averia Serif Libre"/>
                        <a:buNone/>
                        <a:tabLst/>
                        <a:defRPr/>
                      </a:pPr>
                      <a:r>
                        <a:rPr lang="en-US" sz="1400" b="0" dirty="0">
                          <a:solidFill>
                            <a:srgbClr val="FF4D3F"/>
                          </a:solidFill>
                          <a:latin typeface="Averia Serif Libre"/>
                          <a:ea typeface="Averia Serif Libre"/>
                          <a:cs typeface="Averia Serif Libre"/>
                          <a:sym typeface="Averia Serif Libre"/>
                        </a:rPr>
                        <a:t>Match policies corrected</a:t>
                      </a:r>
                      <a:endParaRPr lang="en-US" dirty="0"/>
                    </a:p>
                  </a:txBody>
                  <a:tcPr marL="91450" marR="91450" marT="45725" marB="45725"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003"/>
                  </a:ext>
                </a:extLst>
              </a:tr>
              <a:tr h="343950">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1350" b="0" i="0" u="none" strike="noStrike" cap="all" baseline="0" dirty="0">
                          <a:solidFill>
                            <a:srgbClr val="FF893D"/>
                          </a:solidFill>
                          <a:latin typeface="Averia Serif Libre"/>
                          <a:ea typeface="Averia Serif Libre"/>
                          <a:cs typeface="Calibri"/>
                          <a:sym typeface="Averia Serif Libre"/>
                        </a:rPr>
                        <a:t>{{</a:t>
                      </a:r>
                      <a:r>
                        <a:rPr lang="en-GB" sz="1350" b="0" i="0" u="none" strike="noStrike" cap="all" baseline="0" dirty="0" err="1">
                          <a:solidFill>
                            <a:srgbClr val="FF893D"/>
                          </a:solidFill>
                          <a:latin typeface="Averia Serif Libre"/>
                          <a:ea typeface="Calibri"/>
                          <a:cs typeface="Calibri"/>
                          <a:sym typeface="Arial"/>
                        </a:rPr>
                        <a:t>sr_NM</a:t>
                      </a:r>
                      <a:r>
                        <a:rPr lang="en-US" sz="1350" b="0" i="0" u="none" strike="noStrike" cap="all" baseline="0" dirty="0">
                          <a:solidFill>
                            <a:srgbClr val="FF893D"/>
                          </a:solidFill>
                          <a:latin typeface="Averia Serif Libre"/>
                          <a:ea typeface="Averia Serif Libre"/>
                          <a:cs typeface="Calibri"/>
                          <a:sym typeface="Averia Serif Libre"/>
                        </a:rPr>
                        <a:t>}}%</a:t>
                      </a:r>
                      <a:endParaRPr sz="1350" b="0" i="0" u="none" strike="noStrike" cap="all" baseline="0" dirty="0">
                        <a:solidFill>
                          <a:srgbClr val="FF893D"/>
                        </a:solidFill>
                        <a:latin typeface="Averia Serif Libre"/>
                        <a:cs typeface="Calibri"/>
                        <a:sym typeface="Arial"/>
                      </a:endParaRPr>
                    </a:p>
                  </a:txBody>
                  <a:tcPr marL="91450" marR="91450" marT="45725" marB="457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marL="0" marR="0" lvl="0" indent="0" algn="l" rtl="0">
                        <a:spcBef>
                          <a:spcPts val="0"/>
                        </a:spcBef>
                        <a:spcAft>
                          <a:spcPts val="0"/>
                        </a:spcAft>
                        <a:buNone/>
                      </a:pPr>
                      <a:r>
                        <a:rPr lang="en-US" sz="1350" b="0" dirty="0">
                          <a:solidFill>
                            <a:srgbClr val="FF893D"/>
                          </a:solidFill>
                          <a:latin typeface="Averia Serif Libre"/>
                          <a:ea typeface="Averia Serif Libre"/>
                          <a:cs typeface="Averia Serif Libre"/>
                          <a:sym typeface="Averia Serif Libre"/>
                        </a:rPr>
                        <a:t>Not monetizing</a:t>
                      </a:r>
                      <a:endParaRPr dirty="0"/>
                    </a:p>
                  </a:txBody>
                  <a:tcPr marL="91450" marR="91450" marT="45725" marB="45725" anchor="ct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004"/>
                  </a:ext>
                </a:extLst>
              </a:tr>
            </a:tbl>
          </a:graphicData>
        </a:graphic>
      </p:graphicFrame>
      <p:sp>
        <p:nvSpPr>
          <p:cNvPr id="157" name="Google Shape;157;p5"/>
          <p:cNvSpPr/>
          <p:nvPr/>
        </p:nvSpPr>
        <p:spPr>
          <a:xfrm>
            <a:off x="411770" y="1729134"/>
            <a:ext cx="6034460" cy="27695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C3452"/>
              </a:buClr>
              <a:buSzPts val="1200"/>
              <a:buFont typeface="Asap Condensed"/>
              <a:buNone/>
            </a:pPr>
            <a:r>
              <a:rPr lang="en-US" sz="1200" b="0" i="0" u="none" strike="noStrike" cap="none" dirty="0">
                <a:solidFill>
                  <a:srgbClr val="0C3452"/>
                </a:solidFill>
                <a:latin typeface="Asap Condensed"/>
                <a:ea typeface="Asap Condensed"/>
                <a:cs typeface="Asap Condensed"/>
                <a:sym typeface="Asap Condensed"/>
              </a:rPr>
              <a:t>The following improvements were made to your audio catalog  during the audit:</a:t>
            </a:r>
            <a:endParaRPr sz="1200" b="0" i="0" u="none" strike="noStrike" cap="none" dirty="0">
              <a:solidFill>
                <a:srgbClr val="0C3452"/>
              </a:solidFill>
              <a:latin typeface="Asap Condensed"/>
              <a:ea typeface="Asap Condensed"/>
              <a:cs typeface="Asap Condensed"/>
              <a:sym typeface="Asap Condensed"/>
            </a:endParaRPr>
          </a:p>
        </p:txBody>
      </p:sp>
      <p:sp>
        <p:nvSpPr>
          <p:cNvPr id="158" name="Google Shape;158;p5"/>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atin typeface="Asap Condensed"/>
                <a:ea typeface="Asap Condensed"/>
                <a:cs typeface="Asap Condensed"/>
                <a:sym typeface="Asap Condensed"/>
              </a:rPr>
              <a:t>5</a:t>
            </a:fld>
            <a:endParaRPr>
              <a:latin typeface="Asap Condensed"/>
              <a:ea typeface="Asap Condensed"/>
              <a:cs typeface="Asap Condensed"/>
              <a:sym typeface="Asap Condense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6"/>
          <p:cNvPicPr preferRelativeResize="0"/>
          <p:nvPr/>
        </p:nvPicPr>
        <p:blipFill rotWithShape="1">
          <a:blip r:embed="rId4">
            <a:alphaModFix/>
          </a:blip>
          <a:srcRect/>
          <a:stretch/>
        </p:blipFill>
        <p:spPr>
          <a:xfrm rot="10800000">
            <a:off x="0" y="-1871"/>
            <a:ext cx="6858000" cy="5832219"/>
          </a:xfrm>
          <a:prstGeom prst="rect">
            <a:avLst/>
          </a:prstGeom>
          <a:noFill/>
          <a:ln>
            <a:noFill/>
          </a:ln>
        </p:spPr>
      </p:pic>
      <p:pic>
        <p:nvPicPr>
          <p:cNvPr id="165" name="Google Shape;165;p6" descr="A picture containing clipart&#10;&#10;Description automatically generated"/>
          <p:cNvPicPr preferRelativeResize="0"/>
          <p:nvPr/>
        </p:nvPicPr>
        <p:blipFill rotWithShape="1">
          <a:blip r:embed="rId5">
            <a:alphaModFix/>
          </a:blip>
          <a:srcRect/>
          <a:stretch/>
        </p:blipFill>
        <p:spPr>
          <a:xfrm>
            <a:off x="114272" y="186083"/>
            <a:ext cx="328863" cy="457200"/>
          </a:xfrm>
          <a:prstGeom prst="rect">
            <a:avLst/>
          </a:prstGeom>
          <a:noFill/>
          <a:ln>
            <a:noFill/>
          </a:ln>
        </p:spPr>
      </p:pic>
      <p:sp>
        <p:nvSpPr>
          <p:cNvPr id="166" name="Google Shape;166;p6"/>
          <p:cNvSpPr/>
          <p:nvPr/>
        </p:nvSpPr>
        <p:spPr>
          <a:xfrm>
            <a:off x="549455" y="1624517"/>
            <a:ext cx="6034460" cy="4801274"/>
          </a:xfrm>
          <a:prstGeom prst="rect">
            <a:avLst/>
          </a:prstGeom>
          <a:noFill/>
          <a:ln>
            <a:noFill/>
          </a:ln>
        </p:spPr>
        <p:txBody>
          <a:bodyPr spcFirstLastPara="1" wrap="square" lIns="91425" tIns="45700" rIns="91425" bIns="45700" anchor="t" anchorCtr="0">
            <a:spAutoFit/>
          </a:bodyPr>
          <a:lstStyle/>
          <a:p>
            <a:pPr>
              <a:lnSpc>
                <a:spcPct val="150000"/>
              </a:lnSpc>
              <a:buClr>
                <a:srgbClr val="0C3452"/>
              </a:buClr>
              <a:buSzPts val="1200"/>
            </a:pPr>
            <a:r>
              <a:rPr lang="en-US" sz="1200" dirty="0">
                <a:solidFill>
                  <a:srgbClr val="0C3452"/>
                </a:solidFill>
                <a:latin typeface="Asap Condensed"/>
                <a:sym typeface="Asap Condensed"/>
              </a:rPr>
              <a:t>{{</a:t>
            </a:r>
            <a:r>
              <a:rPr lang="en-GB" sz="1200" dirty="0">
                <a:solidFill>
                  <a:srgbClr val="0C3452"/>
                </a:solidFill>
                <a:latin typeface="Asap Condensed"/>
              </a:rPr>
              <a:t>SR_AUDIT_NEXT_STEPS_INTRO}}</a:t>
            </a:r>
            <a:endParaRPr lang="en-US" sz="1200" dirty="0">
              <a:solidFill>
                <a:srgbClr val="0C3452"/>
              </a:solidFill>
              <a:latin typeface="Asap Condensed"/>
              <a:sym typeface="Calibri"/>
            </a:endParaRPr>
          </a:p>
          <a:p>
            <a:pPr>
              <a:lnSpc>
                <a:spcPct val="150000"/>
              </a:lnSpc>
              <a:buClr>
                <a:srgbClr val="0C3452"/>
              </a:buClr>
              <a:buSzPts val="1200"/>
            </a:pPr>
            <a:endParaRPr lang="en-US" sz="1200" b="0" i="0" u="none" strike="noStrike" cap="none" dirty="0">
              <a:solidFill>
                <a:srgbClr val="083A56"/>
              </a:solidFill>
              <a:latin typeface="Asap Condensed"/>
              <a:ea typeface="Asap Condensed"/>
              <a:cs typeface="Asap Condensed"/>
              <a:sym typeface="Asap Condensed"/>
            </a:endParaRPr>
          </a:p>
          <a:p>
            <a:pPr marL="0" marR="0" lvl="0" indent="0" algn="l" rtl="0">
              <a:lnSpc>
                <a:spcPct val="150000"/>
              </a:lnSpc>
              <a:spcBef>
                <a:spcPts val="0"/>
              </a:spcBef>
              <a:spcAft>
                <a:spcPts val="0"/>
              </a:spcAft>
              <a:buClr>
                <a:srgbClr val="FF893D"/>
              </a:buClr>
              <a:buSzPts val="1200"/>
              <a:buFont typeface="Asap Condensed"/>
              <a:buNone/>
            </a:pPr>
            <a:r>
              <a:rPr lang="en-US" sz="1200" b="1" i="0" u="none" strike="noStrike" cap="none" dirty="0">
                <a:solidFill>
                  <a:srgbClr val="FF893D"/>
                </a:solidFill>
                <a:latin typeface="Asap Condensed"/>
                <a:ea typeface="Asap Condensed"/>
                <a:cs typeface="Asap Condensed"/>
                <a:sym typeface="Asap Condensed"/>
              </a:rPr>
              <a:t>1.  ACTION ITEM:  ADDRESS OWNERSHIP CONFLICTS</a:t>
            </a:r>
            <a:endParaRPr sz="1800" b="0" i="0" u="none" strike="noStrike" cap="none" dirty="0">
              <a:solidFill>
                <a:srgbClr val="FF893D"/>
              </a:solidFill>
              <a:latin typeface="Calibri"/>
              <a:ea typeface="Calibri"/>
              <a:cs typeface="Calibri"/>
              <a:sym typeface="Calibri"/>
            </a:endParaRPr>
          </a:p>
          <a:p>
            <a:pPr marL="0" marR="0" lvl="0" indent="0" algn="l" rtl="0">
              <a:lnSpc>
                <a:spcPct val="150000"/>
              </a:lnSpc>
              <a:spcBef>
                <a:spcPts val="0"/>
              </a:spcBef>
              <a:spcAft>
                <a:spcPts val="0"/>
              </a:spcAft>
              <a:buClr>
                <a:srgbClr val="0C3452"/>
              </a:buClr>
              <a:buSzPts val="1200"/>
              <a:buFont typeface="Asap Condensed"/>
              <a:buNone/>
            </a:pPr>
            <a:r>
              <a:rPr lang="en-US" sz="1200" b="1" i="0" u="none" strike="noStrike" cap="none" dirty="0">
                <a:solidFill>
                  <a:srgbClr val="0C3452"/>
                </a:solidFill>
                <a:latin typeface="Asap Condensed"/>
                <a:ea typeface="Asap Condensed"/>
                <a:cs typeface="Asap Condensed"/>
                <a:sym typeface="Asap Condensed"/>
              </a:rPr>
              <a:t>Details: </a:t>
            </a:r>
            <a:r>
              <a:rPr lang="en-US" sz="1200" b="0" i="0" u="none" strike="noStrike" cap="none" dirty="0">
                <a:solidFill>
                  <a:srgbClr val="0C3452"/>
                </a:solidFill>
                <a:latin typeface="Asap Condensed"/>
                <a:ea typeface="Asap Condensed"/>
                <a:cs typeface="Asap Condensed"/>
                <a:sym typeface="Asap Condensed"/>
              </a:rPr>
              <a:t>When a YouTube asset is involved in an ownership conflict, revenue is held by YouTube until the conflict is resolved. </a:t>
            </a:r>
            <a:endParaRPr sz="1800" b="0" i="0" u="none" strike="noStrike" cap="none" dirty="0">
              <a:solidFill>
                <a:srgbClr val="0C3452"/>
              </a:solidFill>
              <a:latin typeface="Calibri"/>
              <a:ea typeface="Calibri"/>
              <a:cs typeface="Calibri"/>
              <a:sym typeface="Calibri"/>
            </a:endParaRPr>
          </a:p>
          <a:p>
            <a:pPr marL="0" marR="0" lvl="0" indent="0" algn="l" rtl="0">
              <a:lnSpc>
                <a:spcPct val="150000"/>
              </a:lnSpc>
              <a:spcBef>
                <a:spcPts val="0"/>
              </a:spcBef>
              <a:spcAft>
                <a:spcPts val="0"/>
              </a:spcAft>
              <a:buClr>
                <a:srgbClr val="0C3452"/>
              </a:buClr>
              <a:buSzPts val="1200"/>
              <a:buFont typeface="Asap Condensed"/>
              <a:buNone/>
            </a:pPr>
            <a:r>
              <a:rPr lang="en-US" sz="1200" b="1" i="0" u="none" strike="noStrike" cap="none" dirty="0">
                <a:solidFill>
                  <a:srgbClr val="0C3452"/>
                </a:solidFill>
                <a:latin typeface="Asap Condensed"/>
                <a:ea typeface="Asap Condensed"/>
                <a:cs typeface="Asap Condensed"/>
                <a:sym typeface="Asap Condensed"/>
              </a:rPr>
              <a:t>Where to action:</a:t>
            </a:r>
            <a:endParaRPr sz="1800" b="0" i="0" u="none" strike="noStrike" cap="none" dirty="0">
              <a:solidFill>
                <a:srgbClr val="0C3452"/>
              </a:solidFill>
              <a:latin typeface="Calibri"/>
              <a:ea typeface="Calibri"/>
              <a:cs typeface="Calibri"/>
              <a:sym typeface="Calibri"/>
            </a:endParaRPr>
          </a:p>
          <a:p>
            <a:pPr marL="171450" marR="0" lvl="0" indent="-171450" algn="l" rtl="0">
              <a:lnSpc>
                <a:spcPct val="150000"/>
              </a:lnSpc>
              <a:spcBef>
                <a:spcPts val="0"/>
              </a:spcBef>
              <a:spcAft>
                <a:spcPts val="0"/>
              </a:spcAft>
              <a:buClr>
                <a:srgbClr val="000000"/>
              </a:buClr>
              <a:buSzPts val="1200"/>
              <a:buFont typeface="Arial"/>
              <a:buChar char="•"/>
            </a:pPr>
            <a:r>
              <a:rPr lang="en-US" sz="1200" dirty="0">
                <a:solidFill>
                  <a:srgbClr val="0C3452"/>
                </a:solidFill>
                <a:latin typeface="Asap Condensed"/>
                <a:sym typeface="Asap Condensed"/>
              </a:rPr>
              <a:t>There are {{SR_ACTIONABLE_CONFLICT_COUNT}} conflicts </a:t>
            </a:r>
            <a:r>
              <a:rPr lang="en-US" sz="1200" b="0" i="0" u="none" strike="noStrike" cap="none" dirty="0">
                <a:solidFill>
                  <a:srgbClr val="0C3452"/>
                </a:solidFill>
                <a:latin typeface="Asap Condensed"/>
                <a:ea typeface="Asap Condensed"/>
                <a:cs typeface="Asap Condensed"/>
                <a:sym typeface="Asap Condensed"/>
              </a:rPr>
              <a:t>ready for your review in the Conflict Manager section of Workstation. Once logged in, navigate to the Catalog tab to find your conflicts. Review and reply to the conflicts, indicating if you have exclusive rights. From there, we’ll work to resolve the conflicts on your behalf. This number may be lower than what you see in Workstation as we’ve consolidated duplicate ISRCs.</a:t>
            </a:r>
            <a:endParaRPr lang="en-US" sz="1800" b="0" i="0" u="none" strike="noStrike" cap="none" dirty="0">
              <a:solidFill>
                <a:srgbClr val="0C3452"/>
              </a:solidFill>
              <a:latin typeface="Calibri"/>
              <a:ea typeface="Calibri"/>
              <a:cs typeface="Calibri"/>
              <a:sym typeface="Calibri"/>
            </a:endParaRPr>
          </a:p>
          <a:p>
            <a:pPr marL="171450" marR="0" lvl="0" indent="-171450" algn="l" rtl="0">
              <a:lnSpc>
                <a:spcPct val="150000"/>
              </a:lnSpc>
              <a:spcBef>
                <a:spcPts val="0"/>
              </a:spcBef>
              <a:spcAft>
                <a:spcPts val="0"/>
              </a:spcAft>
              <a:buClr>
                <a:srgbClr val="000000"/>
              </a:buClr>
              <a:buSzPts val="1200"/>
              <a:buFont typeface="Arial"/>
              <a:buChar char="•"/>
            </a:pPr>
            <a:r>
              <a:rPr lang="en-US" sz="1200" dirty="0">
                <a:solidFill>
                  <a:srgbClr val="0C3452"/>
                </a:solidFill>
                <a:latin typeface="Asap Condensed"/>
                <a:sym typeface="Asap Condensed"/>
              </a:rPr>
              <a:t>There are an additional {{SR_ACTIONABLE_ATTACHED_CONFLICT_COUNT}} conflicts </a:t>
            </a:r>
            <a:r>
              <a:rPr lang="en-US" sz="1200" b="0" i="0" u="none" strike="noStrike" cap="none" dirty="0">
                <a:solidFill>
                  <a:srgbClr val="0C3452"/>
                </a:solidFill>
                <a:latin typeface="Asap Condensed"/>
                <a:ea typeface="Asap Condensed"/>
                <a:cs typeface="Asap Condensed"/>
                <a:sym typeface="Asap Condensed"/>
              </a:rPr>
              <a:t>outlined in the “Audio Next Steps” tab of the attached Excel doc. In column K of this tab, please indicate if you have exclusive rights and in which territories. Return this sheet to your Label Manager once this has been completed. From there, we’ll work to resolve the conflicts on your behalf. </a:t>
            </a:r>
            <a:endParaRPr sz="1800" b="0" i="0" u="none" strike="noStrike" cap="none" dirty="0">
              <a:solidFill>
                <a:srgbClr val="0C3452"/>
              </a:solidFill>
              <a:latin typeface="Calibri"/>
              <a:ea typeface="Calibri"/>
              <a:cs typeface="Calibri"/>
              <a:sym typeface="Calibri"/>
            </a:endParaRPr>
          </a:p>
          <a:p>
            <a:pPr marL="171450" marR="0" lvl="0" indent="-171450" algn="l" rtl="0">
              <a:lnSpc>
                <a:spcPct val="150000"/>
              </a:lnSpc>
              <a:spcBef>
                <a:spcPts val="0"/>
              </a:spcBef>
              <a:spcAft>
                <a:spcPts val="0"/>
              </a:spcAft>
              <a:buClr>
                <a:srgbClr val="000000"/>
              </a:buClr>
              <a:buSzPts val="1200"/>
              <a:buFont typeface="Arial"/>
              <a:buChar char="•"/>
            </a:pPr>
            <a:r>
              <a:rPr lang="en-US" sz="1200" b="1" i="0" u="none" strike="noStrike" cap="none" dirty="0">
                <a:solidFill>
                  <a:srgbClr val="0C3452"/>
                </a:solidFill>
                <a:latin typeface="Asap Condensed"/>
                <a:ea typeface="Asap Condensed"/>
                <a:cs typeface="Asap Condensed"/>
                <a:sym typeface="Asap Condensed"/>
              </a:rPr>
              <a:t>Note: </a:t>
            </a:r>
            <a:r>
              <a:rPr lang="en-US" sz="1200" b="0" i="0" u="none" strike="noStrike" cap="none" dirty="0">
                <a:solidFill>
                  <a:srgbClr val="0C3452"/>
                </a:solidFill>
                <a:latin typeface="Asap Condensed"/>
                <a:ea typeface="Asap Condensed"/>
                <a:cs typeface="Asap Condensed"/>
                <a:sym typeface="Asap Condensed"/>
              </a:rPr>
              <a:t>Check Conflict Manager regularly to ensure you’re staying on top of conflicts that may arise in your catalog.</a:t>
            </a:r>
            <a:endParaRPr sz="1200" b="1" i="0" u="none" strike="noStrike" cap="none" dirty="0">
              <a:solidFill>
                <a:srgbClr val="0C3452"/>
              </a:solidFill>
              <a:latin typeface="Asap Condensed"/>
              <a:ea typeface="Asap Condensed"/>
              <a:cs typeface="Asap Condensed"/>
              <a:sym typeface="Asap Condensed"/>
            </a:endParaRPr>
          </a:p>
        </p:txBody>
      </p:sp>
      <p:sp>
        <p:nvSpPr>
          <p:cNvPr id="167" name="Google Shape;167;p6"/>
          <p:cNvSpPr txBox="1"/>
          <p:nvPr/>
        </p:nvSpPr>
        <p:spPr>
          <a:xfrm>
            <a:off x="278704" y="729637"/>
            <a:ext cx="6390450" cy="600084"/>
          </a:xfrm>
          <a:prstGeom prst="rect">
            <a:avLst/>
          </a:prstGeom>
          <a:noFill/>
          <a:ln>
            <a:noFill/>
          </a:ln>
        </p:spPr>
        <p:txBody>
          <a:bodyPr spcFirstLastPara="1" wrap="square" lIns="0" tIns="91425" rIns="91425" bIns="91425" anchor="t" anchorCtr="0">
            <a:noAutofit/>
          </a:bodyPr>
          <a:lstStyle/>
          <a:p>
            <a:pPr marL="0" marR="0" lvl="0" indent="0" algn="l" rtl="0">
              <a:lnSpc>
                <a:spcPct val="100000"/>
              </a:lnSpc>
              <a:spcBef>
                <a:spcPts val="0"/>
              </a:spcBef>
              <a:spcAft>
                <a:spcPts val="0"/>
              </a:spcAft>
              <a:buClr>
                <a:srgbClr val="0C3452"/>
              </a:buClr>
              <a:buSzPts val="2700"/>
              <a:buFont typeface="Averia Serif Libre Light"/>
              <a:buNone/>
            </a:pPr>
            <a:r>
              <a:rPr lang="en-US" sz="2800" b="0" i="0" u="none" strike="noStrike" cap="none">
                <a:solidFill>
                  <a:srgbClr val="0C3452"/>
                </a:solidFill>
                <a:latin typeface="Averia Serif Libre"/>
                <a:ea typeface="Averia Serif Libre"/>
                <a:cs typeface="Averia Serif Libre"/>
                <a:sym typeface="Averia Serif Libre"/>
              </a:rPr>
              <a:t>NEXT STEPS</a:t>
            </a:r>
            <a:endParaRPr/>
          </a:p>
        </p:txBody>
      </p:sp>
      <p:cxnSp>
        <p:nvCxnSpPr>
          <p:cNvPr id="168" name="Google Shape;168;p6"/>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p:spPr>
      </p:cxnSp>
      <p:sp>
        <p:nvSpPr>
          <p:cNvPr id="169" name="Google Shape;169;p6"/>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7"/>
          <p:cNvSpPr/>
          <p:nvPr/>
        </p:nvSpPr>
        <p:spPr>
          <a:xfrm>
            <a:off x="639013" y="3783803"/>
            <a:ext cx="2377440" cy="2372498"/>
          </a:xfrm>
          <a:prstGeom prst="ellipse">
            <a:avLst/>
          </a:prstGeom>
          <a:noFill/>
          <a:ln w="9525" cap="flat" cmpd="sng">
            <a:solidFill>
              <a:srgbClr val="0A3D59"/>
            </a:solidFill>
            <a:prstDash val="solid"/>
            <a:round/>
            <a:headEnd type="none" w="sm" len="sm"/>
            <a:tailEnd type="none" w="sm" len="sm"/>
          </a:ln>
        </p:spPr>
        <p:txBody>
          <a:bodyPr spcFirstLastPara="1" wrap="square" lIns="162525" tIns="162525" rIns="162525" bIns="162525" anchor="ctr" anchorCtr="0">
            <a:noAutofit/>
          </a:bodyPr>
          <a:lstStyle/>
          <a:p>
            <a:pPr marL="0" marR="0" lvl="0" indent="0" algn="ctr" rtl="0">
              <a:lnSpc>
                <a:spcPct val="70000"/>
              </a:lnSpc>
              <a:spcBef>
                <a:spcPts val="0"/>
              </a:spcBef>
              <a:spcAft>
                <a:spcPts val="0"/>
              </a:spcAft>
              <a:buClr>
                <a:srgbClr val="0C3452"/>
              </a:buClr>
              <a:buSzPts val="4800"/>
              <a:buFont typeface="Averia Serif Libre Light"/>
              <a:buNone/>
            </a:pPr>
            <a:r>
              <a:rPr lang="en-US" sz="4000" cap="all" dirty="0">
                <a:solidFill>
                  <a:srgbClr val="0C3452"/>
                </a:solidFill>
                <a:latin typeface="Averia Serif Libre Light"/>
                <a:sym typeface="Averia Serif Libre Light"/>
              </a:rPr>
              <a:t>{{SRUGC_TRACKS_WITH_UGC_MATCH_PCT}}</a:t>
            </a:r>
          </a:p>
          <a:p>
            <a:pPr marL="0" marR="0" lvl="0" indent="0" algn="ctr" rtl="0">
              <a:lnSpc>
                <a:spcPct val="70000"/>
              </a:lnSpc>
              <a:spcBef>
                <a:spcPts val="0"/>
              </a:spcBef>
              <a:spcAft>
                <a:spcPts val="0"/>
              </a:spcAft>
              <a:buClr>
                <a:srgbClr val="0C3452"/>
              </a:buClr>
              <a:buSzPts val="4800"/>
              <a:buFont typeface="Averia Serif Libre Light"/>
              <a:buNone/>
            </a:pPr>
            <a:r>
              <a:rPr lang="en-GB" sz="1400" b="0" i="0" u="none" strike="noStrike" cap="none" dirty="0">
                <a:solidFill>
                  <a:srgbClr val="0C3452"/>
                </a:solidFill>
                <a:latin typeface="Averia Serif Libre Light"/>
                <a:ea typeface="Averia Serif Libre Light"/>
                <a:cs typeface="Averia Serif Libre Light"/>
                <a:sym typeface="Averia Serif Libre Light"/>
              </a:rPr>
              <a:t>OF YOUR AUDIO TRACKS HAVE AT LEAST ONE UGC MATCH</a:t>
            </a:r>
            <a:endParaRPr lang="en-GB" sz="1400" b="0" i="0" u="none" strike="noStrike" cap="none" dirty="0">
              <a:solidFill>
                <a:srgbClr val="0C3452"/>
              </a:solidFill>
              <a:latin typeface="Arial"/>
              <a:ea typeface="Arial"/>
              <a:cs typeface="Arial"/>
              <a:sym typeface="Arial"/>
            </a:endParaRPr>
          </a:p>
        </p:txBody>
      </p:sp>
      <p:sp>
        <p:nvSpPr>
          <p:cNvPr id="176" name="Google Shape;176;p7"/>
          <p:cNvSpPr txBox="1">
            <a:spLocks noGrp="1"/>
          </p:cNvSpPr>
          <p:nvPr>
            <p:ph type="title"/>
          </p:nvPr>
        </p:nvSpPr>
        <p:spPr>
          <a:xfrm>
            <a:off x="-243069" y="6863297"/>
            <a:ext cx="15887427" cy="457200"/>
          </a:xfrm>
          <a:prstGeom prst="rect">
            <a:avLst/>
          </a:prstGeom>
          <a:solidFill>
            <a:srgbClr val="170E36"/>
          </a:solidFill>
          <a:ln w="9525" cap="flat" cmpd="sng">
            <a:solidFill>
              <a:srgbClr val="5389A3"/>
            </a:solidFill>
            <a:prstDash val="solid"/>
            <a:round/>
            <a:headEnd type="none" w="sm" len="sm"/>
            <a:tailEnd type="none" w="sm" len="sm"/>
          </a:ln>
        </p:spPr>
        <p:txBody>
          <a:bodyPr spcFirstLastPara="1" wrap="square" lIns="0" tIns="243800" rIns="0" bIns="0" anchor="ctr" anchorCtr="0">
            <a:noAutofit/>
          </a:bodyPr>
          <a:lstStyle/>
          <a:p>
            <a:pPr marL="0" lvl="0" indent="0" rtl="0">
              <a:lnSpc>
                <a:spcPct val="70000"/>
              </a:lnSpc>
              <a:spcBef>
                <a:spcPts val="0"/>
              </a:spcBef>
              <a:spcAft>
                <a:spcPts val="0"/>
              </a:spcAft>
              <a:buClr>
                <a:srgbClr val="5489A3"/>
              </a:buClr>
              <a:buSzPts val="2700"/>
              <a:buFont typeface="Averia Serif Libre"/>
              <a:buNone/>
            </a:pPr>
            <a:r>
              <a:rPr lang="en-US" sz="1700" dirty="0">
                <a:solidFill>
                  <a:srgbClr val="5489A3"/>
                </a:solidFill>
                <a:latin typeface="Asap Condensed"/>
                <a:ea typeface="Asap Condensed"/>
                <a:cs typeface="Asap Condensed"/>
                <a:sym typeface="Asap Condensed"/>
              </a:rPr>
              <a:t>           VIEWS   • </a:t>
            </a:r>
            <a:r>
              <a:rPr lang="en-US" sz="1700" dirty="0">
                <a:solidFill>
                  <a:srgbClr val="5489A3"/>
                </a:solidFill>
                <a:latin typeface="Averia Serif Libre"/>
                <a:sym typeface="Averia Serif Libre"/>
              </a:rPr>
              <a:t> {{SRUGC_ADV}}</a:t>
            </a:r>
            <a:r>
              <a:rPr lang="en-US" sz="1700" dirty="0">
                <a:solidFill>
                  <a:srgbClr val="5489A3"/>
                </a:solidFill>
                <a:latin typeface="Averia Serif Libre"/>
                <a:ea typeface="Averia Serif Libre"/>
                <a:cs typeface="Averia Serif Libre"/>
                <a:sym typeface="Averia Serif Libre"/>
              </a:rPr>
              <a:t> </a:t>
            </a:r>
            <a:r>
              <a:rPr lang="en-US" sz="1700" dirty="0">
                <a:solidFill>
                  <a:srgbClr val="5489A3"/>
                </a:solidFill>
                <a:latin typeface="Asap Condensed"/>
                <a:ea typeface="Asap Condensed"/>
                <a:cs typeface="Asap Condensed"/>
                <a:sym typeface="Asap Condensed"/>
              </a:rPr>
              <a:t>AVERAGE DAILY VIEWS   •  </a:t>
            </a:r>
            <a:r>
              <a:rPr lang="en-US" sz="1700" dirty="0">
                <a:solidFill>
                  <a:srgbClr val="5489A3"/>
                </a:solidFill>
                <a:latin typeface="Averia Serif Libre"/>
                <a:sym typeface="Averia Serif Libre"/>
              </a:rPr>
              <a:t>{{SRUGC_ADV}} </a:t>
            </a:r>
            <a:r>
              <a:rPr lang="en-US" sz="1700" dirty="0">
                <a:solidFill>
                  <a:srgbClr val="5489A3"/>
                </a:solidFill>
                <a:latin typeface="Asap Condensed"/>
                <a:ea typeface="Asap Condensed"/>
                <a:cs typeface="Asap Condensed"/>
                <a:sym typeface="Asap Condensed"/>
              </a:rPr>
              <a:t>AVERAGE DAILY VIEWS   •  </a:t>
            </a:r>
            <a:r>
              <a:rPr lang="en-US" sz="1700" dirty="0">
                <a:solidFill>
                  <a:srgbClr val="5489A3"/>
                </a:solidFill>
                <a:latin typeface="Averia Serif Libre"/>
                <a:sym typeface="Averia Serif Libre"/>
              </a:rPr>
              <a:t>{{SRUGC_ADV}}</a:t>
            </a:r>
            <a:r>
              <a:rPr lang="en-US" sz="1700" dirty="0">
                <a:solidFill>
                  <a:srgbClr val="5489A3"/>
                </a:solidFill>
                <a:latin typeface="Averia Serif Libre"/>
                <a:ea typeface="Averia Serif Libre"/>
                <a:cs typeface="Averia Serif Libre"/>
                <a:sym typeface="Averia Serif Libre"/>
              </a:rPr>
              <a:t> </a:t>
            </a:r>
            <a:r>
              <a:rPr lang="en-US" sz="1700" dirty="0">
                <a:solidFill>
                  <a:srgbClr val="5489A3"/>
                </a:solidFill>
                <a:latin typeface="Asap Condensed"/>
                <a:ea typeface="Asap Condensed"/>
                <a:cs typeface="Asap Condensed"/>
                <a:sym typeface="Asap Condensed"/>
              </a:rPr>
              <a:t>AVERAGE DAILY VIEWS </a:t>
            </a:r>
            <a:endParaRPr sz="1700" dirty="0">
              <a:solidFill>
                <a:srgbClr val="5489A3"/>
              </a:solidFill>
              <a:latin typeface="Asap Condensed Medium"/>
              <a:ea typeface="Asap Condensed Medium"/>
              <a:cs typeface="Asap Condensed Medium"/>
              <a:sym typeface="Asap Condensed Medium"/>
            </a:endParaRPr>
          </a:p>
          <a:p>
            <a:pPr marL="0" lvl="0" indent="0" algn="l" rtl="0">
              <a:lnSpc>
                <a:spcPct val="70000"/>
              </a:lnSpc>
              <a:spcBef>
                <a:spcPts val="0"/>
              </a:spcBef>
              <a:spcAft>
                <a:spcPts val="0"/>
              </a:spcAft>
              <a:buClr>
                <a:schemeClr val="dk1"/>
              </a:buClr>
              <a:buSzPts val="2700"/>
              <a:buFont typeface="Calibri"/>
              <a:buNone/>
            </a:pPr>
            <a:endParaRPr sz="1700" dirty="0">
              <a:solidFill>
                <a:srgbClr val="5489A3"/>
              </a:solidFill>
              <a:latin typeface="Asap Condensed"/>
              <a:ea typeface="Asap Condensed"/>
              <a:cs typeface="Asap Condensed"/>
              <a:sym typeface="Asap Condensed"/>
            </a:endParaRPr>
          </a:p>
        </p:txBody>
      </p:sp>
      <p:sp>
        <p:nvSpPr>
          <p:cNvPr id="178" name="Google Shape;178;p7"/>
          <p:cNvSpPr txBox="1"/>
          <p:nvPr/>
        </p:nvSpPr>
        <p:spPr>
          <a:xfrm>
            <a:off x="-949123" y="7320498"/>
            <a:ext cx="16655969" cy="457200"/>
          </a:xfrm>
          <a:prstGeom prst="rect">
            <a:avLst/>
          </a:prstGeom>
          <a:solidFill>
            <a:srgbClr val="170E36"/>
          </a:solidFill>
          <a:ln w="9525" cap="flat" cmpd="sng">
            <a:solidFill>
              <a:srgbClr val="5389A3"/>
            </a:solidFill>
            <a:prstDash val="solid"/>
            <a:round/>
            <a:headEnd type="none" w="sm" len="sm"/>
            <a:tailEnd type="none" w="sm" len="sm"/>
          </a:ln>
        </p:spPr>
        <p:txBody>
          <a:bodyPr spcFirstLastPara="1" wrap="square" lIns="0" tIns="243800" rIns="0" bIns="0" anchor="ctr" anchorCtr="0">
            <a:noAutofit/>
          </a:bodyPr>
          <a:lstStyle/>
          <a:p>
            <a:pPr marL="0" marR="0" lvl="0" indent="0" rtl="0">
              <a:lnSpc>
                <a:spcPct val="70000"/>
              </a:lnSpc>
              <a:spcBef>
                <a:spcPts val="0"/>
              </a:spcBef>
              <a:spcAft>
                <a:spcPts val="0"/>
              </a:spcAft>
              <a:buClr>
                <a:schemeClr val="dk1"/>
              </a:buClr>
              <a:buSzPts val="2700"/>
              <a:buFont typeface="Averia Serif Libre Light"/>
              <a:buNone/>
            </a:pPr>
            <a:r>
              <a:rPr lang="en-US" sz="1700" b="0" i="0" u="none" strike="noStrike" cap="none" dirty="0">
                <a:solidFill>
                  <a:srgbClr val="5489A3"/>
                </a:solidFill>
                <a:latin typeface="Asap Condensed"/>
                <a:ea typeface="Asap Condensed"/>
                <a:cs typeface="Asap Condensed"/>
                <a:sym typeface="Asap Condensed"/>
              </a:rPr>
              <a:t>UGC MATCHES   •  </a:t>
            </a:r>
            <a:r>
              <a:rPr lang="en-US" sz="1700" dirty="0">
                <a:solidFill>
                  <a:srgbClr val="5489A3"/>
                </a:solidFill>
                <a:latin typeface="Averia Serif Libre Light"/>
                <a:sym typeface="Averia Serif Libre"/>
              </a:rPr>
              <a:t>{{SRUGC_MC}}</a:t>
            </a:r>
            <a:r>
              <a:rPr lang="en-US" sz="1700" dirty="0">
                <a:solidFill>
                  <a:srgbClr val="5489A3"/>
                </a:solidFill>
                <a:latin typeface="Averia Serif Libre Light"/>
                <a:sym typeface="Averia Serif Libre Light"/>
              </a:rPr>
              <a:t> </a:t>
            </a:r>
            <a:r>
              <a:rPr lang="en-US" sz="1700" b="0" i="0" u="none" strike="noStrike" cap="none" dirty="0">
                <a:solidFill>
                  <a:srgbClr val="5489A3"/>
                </a:solidFill>
                <a:latin typeface="Asap Condensed"/>
                <a:ea typeface="Asap Condensed"/>
                <a:cs typeface="Asap Condensed"/>
                <a:sym typeface="Asap Condensed"/>
              </a:rPr>
              <a:t>UGC MATCHES  •  </a:t>
            </a:r>
            <a:r>
              <a:rPr lang="en-US" sz="1700" dirty="0">
                <a:solidFill>
                  <a:srgbClr val="5489A3"/>
                </a:solidFill>
                <a:latin typeface="Averia Serif Libre Light"/>
                <a:sym typeface="Averia Serif Libre"/>
              </a:rPr>
              <a:t>{{SRUGC_MC}}</a:t>
            </a:r>
            <a:r>
              <a:rPr lang="en-US" sz="1700" dirty="0">
                <a:solidFill>
                  <a:srgbClr val="5489A3"/>
                </a:solidFill>
                <a:latin typeface="Averia Serif Libre Light"/>
                <a:sym typeface="Averia Serif Libre Light"/>
              </a:rPr>
              <a:t> </a:t>
            </a:r>
            <a:r>
              <a:rPr lang="en-US" sz="1700" b="0" i="0" u="none" strike="noStrike" cap="none" dirty="0">
                <a:solidFill>
                  <a:srgbClr val="5489A3"/>
                </a:solidFill>
                <a:latin typeface="Asap Condensed"/>
                <a:ea typeface="Asap Condensed"/>
                <a:cs typeface="Asap Condensed"/>
                <a:sym typeface="Asap Condensed"/>
              </a:rPr>
              <a:t>UGC MATCHES  •  </a:t>
            </a:r>
            <a:r>
              <a:rPr lang="en-US" sz="1700" dirty="0">
                <a:solidFill>
                  <a:srgbClr val="5489A3"/>
                </a:solidFill>
                <a:latin typeface="Averia Serif Libre Light"/>
                <a:sym typeface="Averia Serif Libre"/>
              </a:rPr>
              <a:t>{{SRUGC_MC}}</a:t>
            </a:r>
            <a:r>
              <a:rPr lang="en-US" sz="1700" dirty="0">
                <a:solidFill>
                  <a:srgbClr val="5489A3"/>
                </a:solidFill>
                <a:latin typeface="Averia Serif Libre Light"/>
                <a:sym typeface="Averia Serif Libre Light"/>
              </a:rPr>
              <a:t> </a:t>
            </a:r>
            <a:r>
              <a:rPr lang="en-US" sz="1700" b="0" i="0" u="none" strike="noStrike" cap="none" dirty="0">
                <a:solidFill>
                  <a:srgbClr val="5489A3"/>
                </a:solidFill>
                <a:latin typeface="Asap Condensed"/>
                <a:ea typeface="Asap Condensed"/>
                <a:cs typeface="Asap Condensed"/>
                <a:sym typeface="Asap Condensed"/>
              </a:rPr>
              <a:t>UGC MATCHES  •  </a:t>
            </a:r>
            <a:r>
              <a:rPr lang="en-US" sz="1700" dirty="0">
                <a:solidFill>
                  <a:srgbClr val="5489A3"/>
                </a:solidFill>
                <a:latin typeface="Averia Serif Libre Light"/>
                <a:sym typeface="Averia Serif Libre"/>
              </a:rPr>
              <a:t>{{SRUGC_MC}}</a:t>
            </a:r>
            <a:r>
              <a:rPr lang="en-US" sz="1700" dirty="0">
                <a:solidFill>
                  <a:srgbClr val="5489A3"/>
                </a:solidFill>
                <a:latin typeface="Averia Serif Libre Light"/>
                <a:sym typeface="Averia Serif Libre Light"/>
              </a:rPr>
              <a:t> </a:t>
            </a:r>
            <a:r>
              <a:rPr lang="en-US" sz="1700" b="0" i="0" u="none" strike="noStrike" cap="none" dirty="0">
                <a:solidFill>
                  <a:srgbClr val="5489A3"/>
                </a:solidFill>
                <a:latin typeface="Asap Condensed"/>
                <a:ea typeface="Asap Condensed"/>
                <a:cs typeface="Asap Condensed"/>
                <a:sym typeface="Asap Condensed"/>
              </a:rPr>
              <a:t>UGC MATCHES  </a:t>
            </a:r>
            <a:endParaRPr sz="1700" b="0" i="0" u="none" strike="noStrike" cap="none" dirty="0">
              <a:solidFill>
                <a:srgbClr val="5489A3"/>
              </a:solidFill>
              <a:latin typeface="Asap Condensed Medium"/>
              <a:ea typeface="Asap Condensed Medium"/>
              <a:cs typeface="Asap Condensed Medium"/>
              <a:sym typeface="Asap Condensed Medium"/>
            </a:endParaRPr>
          </a:p>
          <a:p>
            <a:pPr marL="0" marR="0" lvl="0" indent="0" rtl="0">
              <a:lnSpc>
                <a:spcPct val="70000"/>
              </a:lnSpc>
              <a:spcBef>
                <a:spcPts val="0"/>
              </a:spcBef>
              <a:spcAft>
                <a:spcPts val="0"/>
              </a:spcAft>
              <a:buClr>
                <a:schemeClr val="dk1"/>
              </a:buClr>
              <a:buSzPts val="2700"/>
              <a:buFont typeface="Averia Serif Libre Light"/>
              <a:buNone/>
            </a:pPr>
            <a:endParaRPr sz="1700" dirty="0">
              <a:solidFill>
                <a:srgbClr val="5489A3"/>
              </a:solidFill>
              <a:latin typeface="Asap Condensed Medium"/>
              <a:sym typeface="Asap Condensed"/>
            </a:endParaRPr>
          </a:p>
        </p:txBody>
      </p:sp>
      <p:sp>
        <p:nvSpPr>
          <p:cNvPr id="179" name="Google Shape;179;p7"/>
          <p:cNvSpPr txBox="1"/>
          <p:nvPr/>
        </p:nvSpPr>
        <p:spPr>
          <a:xfrm>
            <a:off x="459345" y="1466835"/>
            <a:ext cx="5939307" cy="2821214"/>
          </a:xfrm>
          <a:prstGeom prst="rect">
            <a:avLst/>
          </a:prstGeom>
          <a:noFill/>
          <a:ln>
            <a:noFill/>
          </a:ln>
        </p:spPr>
        <p:txBody>
          <a:bodyPr spcFirstLastPara="1" wrap="square" lIns="162525" tIns="162525" rIns="162525" bIns="162525"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dirty="0">
                <a:solidFill>
                  <a:srgbClr val="0C3452"/>
                </a:solidFill>
                <a:latin typeface="Asap Condensed"/>
                <a:ea typeface="Asap Condensed"/>
                <a:cs typeface="Asap Condensed"/>
                <a:sym typeface="Asap Condensed"/>
              </a:rPr>
              <a:t>Here is a snapshot of YouTube users’ engagement with your audio content. These refer to user uploads, also called User-Generated Content (UGC), that contain your sound recordings. Completing an audit increases YouTube’s ability to match more UGC to your catalog and monetize them on your behalf. UGC matches are entirely dependent on user behavior; a track may be eligible for monetization but may not match UGC. </a:t>
            </a:r>
            <a:endParaRPr dirty="0"/>
          </a:p>
          <a:p>
            <a:pPr marL="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r>
              <a:rPr lang="en-US" sz="1200" b="0" i="0" u="none" strike="noStrike" cap="none" dirty="0">
                <a:solidFill>
                  <a:srgbClr val="0C3452"/>
                </a:solidFill>
                <a:latin typeface="Asap Condensed"/>
                <a:ea typeface="Asap Condensed"/>
                <a:cs typeface="Asap Condensed"/>
                <a:sym typeface="Asap Condensed"/>
              </a:rPr>
              <a:t>Check out Insights for detailed data regarding your UGC matches. </a:t>
            </a:r>
            <a:endParaRPr dirty="0"/>
          </a:p>
          <a:p>
            <a:pPr marL="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rgbClr val="083A56"/>
              </a:solidFill>
              <a:latin typeface="Asap Condensed"/>
              <a:ea typeface="Asap Condensed"/>
              <a:cs typeface="Asap Condensed"/>
              <a:sym typeface="Asap Condensed"/>
            </a:endParaRPr>
          </a:p>
        </p:txBody>
      </p:sp>
      <p:sp>
        <p:nvSpPr>
          <p:cNvPr id="181" name="Google Shape;181;p7"/>
          <p:cNvSpPr txBox="1"/>
          <p:nvPr/>
        </p:nvSpPr>
        <p:spPr>
          <a:xfrm>
            <a:off x="278704" y="729637"/>
            <a:ext cx="6390450" cy="600084"/>
          </a:xfrm>
          <a:prstGeom prst="rect">
            <a:avLst/>
          </a:prstGeom>
          <a:noFill/>
          <a:ln>
            <a:noFill/>
          </a:ln>
        </p:spPr>
        <p:txBody>
          <a:bodyPr spcFirstLastPara="1" wrap="square" lIns="0" tIns="91425" rIns="91425" bIns="91425" anchor="t" anchorCtr="0">
            <a:noAutofit/>
          </a:bodyPr>
          <a:lstStyle/>
          <a:p>
            <a:pPr marL="0" marR="0" lvl="0" indent="0" algn="l" rtl="0">
              <a:lnSpc>
                <a:spcPct val="100000"/>
              </a:lnSpc>
              <a:spcBef>
                <a:spcPts val="0"/>
              </a:spcBef>
              <a:spcAft>
                <a:spcPts val="0"/>
              </a:spcAft>
              <a:buClr>
                <a:srgbClr val="0C3452"/>
              </a:buClr>
              <a:buSzPts val="2700"/>
              <a:buFont typeface="Averia Serif Libre Light"/>
              <a:buNone/>
            </a:pPr>
            <a:r>
              <a:rPr lang="en-US" sz="2800" b="0" i="0" u="none" strike="noStrike" cap="none">
                <a:solidFill>
                  <a:srgbClr val="0C3452"/>
                </a:solidFill>
                <a:latin typeface="Averia Serif Libre"/>
                <a:ea typeface="Averia Serif Libre"/>
                <a:cs typeface="Averia Serif Libre"/>
                <a:sym typeface="Averia Serif Libre"/>
              </a:rPr>
              <a:t>USER-GENERATED CONTENT</a:t>
            </a:r>
            <a:endParaRPr/>
          </a:p>
        </p:txBody>
      </p:sp>
      <p:cxnSp>
        <p:nvCxnSpPr>
          <p:cNvPr id="182" name="Google Shape;182;p7"/>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p:spPr>
      </p:cxnSp>
      <p:pic>
        <p:nvPicPr>
          <p:cNvPr id="183" name="Google Shape;183;p7" descr="Icon&#10;&#10;Description automatically generated"/>
          <p:cNvPicPr preferRelativeResize="0"/>
          <p:nvPr/>
        </p:nvPicPr>
        <p:blipFill rotWithShape="1">
          <a:blip r:embed="rId3">
            <a:alphaModFix/>
          </a:blip>
          <a:srcRect/>
          <a:stretch/>
        </p:blipFill>
        <p:spPr>
          <a:xfrm>
            <a:off x="114272" y="168963"/>
            <a:ext cx="328863" cy="457200"/>
          </a:xfrm>
          <a:prstGeom prst="rect">
            <a:avLst/>
          </a:prstGeom>
          <a:noFill/>
          <a:ln>
            <a:noFill/>
          </a:ln>
        </p:spPr>
      </p:pic>
      <p:sp>
        <p:nvSpPr>
          <p:cNvPr id="184" name="Google Shape;184;p7"/>
          <p:cNvSpPr txBox="1"/>
          <p:nvPr/>
        </p:nvSpPr>
        <p:spPr>
          <a:xfrm>
            <a:off x="443135" y="8414363"/>
            <a:ext cx="5939307" cy="559057"/>
          </a:xfrm>
          <a:prstGeom prst="rect">
            <a:avLst/>
          </a:prstGeom>
          <a:noFill/>
          <a:ln>
            <a:noFill/>
          </a:ln>
        </p:spPr>
        <p:txBody>
          <a:bodyPr spcFirstLastPara="1" wrap="square" lIns="162525" tIns="162525" rIns="162525" bIns="162525"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000" b="0" i="0" u="none" strike="noStrike" cap="none">
                <a:solidFill>
                  <a:srgbClr val="0C3452"/>
                </a:solidFill>
                <a:latin typeface="Asap Condensed"/>
                <a:ea typeface="Asap Condensed"/>
                <a:cs typeface="Asap Condensed"/>
                <a:sym typeface="Asap Condensed"/>
              </a:rPr>
              <a:t>For more information on the type of content eligible for UGC matching, check out slide 8.</a:t>
            </a:r>
            <a:endParaRPr/>
          </a:p>
        </p:txBody>
      </p:sp>
      <p:sp>
        <p:nvSpPr>
          <p:cNvPr id="185" name="Google Shape;185;p7"/>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
        <p:nvSpPr>
          <p:cNvPr id="180" name="Google Shape;180;p7"/>
          <p:cNvSpPr/>
          <p:nvPr/>
        </p:nvSpPr>
        <p:spPr>
          <a:xfrm>
            <a:off x="3639255" y="4334769"/>
            <a:ext cx="2743187" cy="2743200"/>
          </a:xfrm>
          <a:prstGeom prst="rect">
            <a:avLst/>
          </a:prstGeom>
          <a:solidFill>
            <a:srgbClr val="FF893D"/>
          </a:solidFill>
          <a:ln>
            <a:noFill/>
          </a:ln>
        </p:spPr>
        <p:txBody>
          <a:bodyPr spcFirstLastPara="1" wrap="square" lIns="91425" tIns="45700" rIns="91425" bIns="45700" anchor="ctr" anchorCtr="0">
            <a:noAutofit/>
          </a:bodyPr>
          <a:lstStyle/>
          <a:p>
            <a:pPr marL="0" marR="0" lvl="0" indent="0" algn="ctr" rtl="0">
              <a:lnSpc>
                <a:spcPct val="70000"/>
              </a:lnSpc>
              <a:spcBef>
                <a:spcPts val="0"/>
              </a:spcBef>
              <a:spcAft>
                <a:spcPts val="0"/>
              </a:spcAft>
              <a:buClr>
                <a:srgbClr val="093C59"/>
              </a:buClr>
              <a:buSzPts val="1400"/>
              <a:buFont typeface="Averia Serif Libre Light"/>
              <a:buNone/>
            </a:pPr>
            <a:r>
              <a:rPr lang="en-US" sz="1400" b="0" i="0" u="none" strike="noStrike" cap="none" dirty="0">
                <a:solidFill>
                  <a:srgbClr val="093C59"/>
                </a:solidFill>
                <a:latin typeface="Averia Serif Libre Light"/>
                <a:ea typeface="Averia Serif Libre Light"/>
                <a:cs typeface="Averia Serif Libre Light"/>
                <a:sym typeface="Averia Serif Libre Light"/>
              </a:rPr>
              <a:t>&lt;&lt;TOP_ARTIST_IMAGE&gt;&gt;</a:t>
            </a:r>
            <a:endParaRPr lang="en-US" sz="1800" b="0" i="0" u="none" strike="noStrike" cap="none" dirty="0">
              <a:solidFill>
                <a:schemeClr val="dk1"/>
              </a:solidFill>
              <a:latin typeface="Calibri"/>
              <a:ea typeface="Calibri"/>
              <a:cs typeface="Calibri"/>
              <a:sym typeface="Calibri"/>
            </a:endParaRPr>
          </a:p>
        </p:txBody>
      </p:sp>
      <p:sp>
        <p:nvSpPr>
          <p:cNvPr id="2" name="Google Shape;176;p7">
            <a:extLst>
              <a:ext uri="{FF2B5EF4-FFF2-40B4-BE49-F238E27FC236}">
                <a16:creationId xmlns:a16="http://schemas.microsoft.com/office/drawing/2014/main" id="{DDCE11A2-EB95-92DF-9DAF-5632C8407E38}"/>
              </a:ext>
            </a:extLst>
          </p:cNvPr>
          <p:cNvSpPr txBox="1">
            <a:spLocks/>
          </p:cNvSpPr>
          <p:nvPr/>
        </p:nvSpPr>
        <p:spPr>
          <a:xfrm>
            <a:off x="-243069" y="7775407"/>
            <a:ext cx="15887427" cy="457200"/>
          </a:xfrm>
          <a:prstGeom prst="rect">
            <a:avLst/>
          </a:prstGeom>
          <a:solidFill>
            <a:srgbClr val="170E36"/>
          </a:solidFill>
          <a:ln w="9525" cap="flat" cmpd="sng">
            <a:solidFill>
              <a:srgbClr val="5389A3"/>
            </a:solidFill>
            <a:prstDash val="solid"/>
            <a:round/>
            <a:headEnd type="none" w="sm" len="sm"/>
            <a:tailEnd type="none" w="sm" len="sm"/>
          </a:ln>
        </p:spPr>
        <p:txBody>
          <a:bodyPr spcFirstLastPara="1" wrap="square" lIns="0" tIns="243800" rIns="0" bIns="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nSpc>
                <a:spcPct val="70000"/>
              </a:lnSpc>
              <a:buClr>
                <a:srgbClr val="5489A3"/>
              </a:buClr>
              <a:buSzPts val="2700"/>
              <a:buFont typeface="Averia Serif Libre"/>
              <a:buNone/>
            </a:pPr>
            <a:r>
              <a:rPr lang="en-US" sz="1700" dirty="0">
                <a:solidFill>
                  <a:srgbClr val="5489A3"/>
                </a:solidFill>
                <a:latin typeface="Asap Condensed"/>
                <a:ea typeface="Asap Condensed"/>
                <a:cs typeface="Asap Condensed"/>
                <a:sym typeface="Asap Condensed"/>
              </a:rPr>
              <a:t>           VIEWS   • </a:t>
            </a:r>
            <a:r>
              <a:rPr lang="en-US" sz="1700" dirty="0">
                <a:solidFill>
                  <a:srgbClr val="5489A3"/>
                </a:solidFill>
                <a:latin typeface="Averia Serif Libre"/>
                <a:sym typeface="Averia Serif Libre"/>
              </a:rPr>
              <a:t> {{SRUGC_ADV}}</a:t>
            </a:r>
            <a:r>
              <a:rPr lang="en-US" sz="1700" dirty="0">
                <a:solidFill>
                  <a:srgbClr val="5489A3"/>
                </a:solidFill>
                <a:latin typeface="Averia Serif Libre"/>
                <a:ea typeface="Averia Serif Libre"/>
                <a:cs typeface="Averia Serif Libre"/>
                <a:sym typeface="Averia Serif Libre"/>
              </a:rPr>
              <a:t> </a:t>
            </a:r>
            <a:r>
              <a:rPr lang="en-US" sz="1700" dirty="0">
                <a:solidFill>
                  <a:srgbClr val="5489A3"/>
                </a:solidFill>
                <a:latin typeface="Asap Condensed"/>
                <a:ea typeface="Asap Condensed"/>
                <a:cs typeface="Asap Condensed"/>
                <a:sym typeface="Asap Condensed"/>
              </a:rPr>
              <a:t>AVERAGE DAILY VIEWS   •   </a:t>
            </a:r>
            <a:r>
              <a:rPr lang="en-US" sz="1700" dirty="0">
                <a:solidFill>
                  <a:srgbClr val="5489A3"/>
                </a:solidFill>
                <a:latin typeface="Averia Serif Libre"/>
                <a:sym typeface="Averia Serif Libre"/>
              </a:rPr>
              <a:t>{{SRUGC_ADV}} </a:t>
            </a:r>
            <a:r>
              <a:rPr lang="en-US" sz="1700" dirty="0">
                <a:solidFill>
                  <a:srgbClr val="5489A3"/>
                </a:solidFill>
                <a:latin typeface="Asap Condensed"/>
                <a:ea typeface="Asap Condensed"/>
                <a:cs typeface="Asap Condensed"/>
                <a:sym typeface="Asap Condensed"/>
              </a:rPr>
              <a:t>AVERAGE DAILY VIEWS  •  </a:t>
            </a:r>
            <a:r>
              <a:rPr lang="en-US" sz="1700" dirty="0">
                <a:solidFill>
                  <a:srgbClr val="5489A3"/>
                </a:solidFill>
                <a:latin typeface="Averia Serif Libre"/>
                <a:sym typeface="Averia Serif Libre"/>
              </a:rPr>
              <a:t>{{SRUGC_ADV}}</a:t>
            </a:r>
            <a:r>
              <a:rPr lang="en-US" sz="1700" dirty="0">
                <a:solidFill>
                  <a:srgbClr val="5489A3"/>
                </a:solidFill>
                <a:latin typeface="Averia Serif Libre"/>
                <a:ea typeface="Averia Serif Libre"/>
                <a:cs typeface="Averia Serif Libre"/>
                <a:sym typeface="Averia Serif Libre"/>
              </a:rPr>
              <a:t> </a:t>
            </a:r>
            <a:r>
              <a:rPr lang="en-US" sz="1700" dirty="0">
                <a:solidFill>
                  <a:srgbClr val="5489A3"/>
                </a:solidFill>
                <a:latin typeface="Asap Condensed"/>
                <a:ea typeface="Asap Condensed"/>
                <a:cs typeface="Asap Condensed"/>
                <a:sym typeface="Asap Condensed"/>
              </a:rPr>
              <a:t>AVERAGE DAILY VIEWS </a:t>
            </a:r>
            <a:endParaRPr lang="en-US" sz="1700" dirty="0">
              <a:solidFill>
                <a:srgbClr val="5489A3"/>
              </a:solidFill>
              <a:latin typeface="Asap Condensed Medium"/>
              <a:ea typeface="Asap Condensed Medium"/>
              <a:cs typeface="Asap Condensed Medium"/>
              <a:sym typeface="Asap Condensed Medium"/>
            </a:endParaRPr>
          </a:p>
          <a:p>
            <a:pPr>
              <a:lnSpc>
                <a:spcPct val="70000"/>
              </a:lnSpc>
              <a:buSzPts val="2700"/>
            </a:pPr>
            <a:endParaRPr lang="en-US" sz="1700" dirty="0">
              <a:solidFill>
                <a:srgbClr val="5489A3"/>
              </a:solidFill>
              <a:latin typeface="Asap Condensed"/>
              <a:ea typeface="Asap Condensed"/>
              <a:cs typeface="Asap Condensed"/>
              <a:sym typeface="Asap Condense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411;p9">
            <a:extLst>
              <a:ext uri="{FF2B5EF4-FFF2-40B4-BE49-F238E27FC236}">
                <a16:creationId xmlns:a16="http://schemas.microsoft.com/office/drawing/2014/main" id="{8ECCD57B-3C96-907A-44B0-427791D78FB4}"/>
              </a:ext>
            </a:extLst>
          </p:cNvPr>
          <p:cNvPicPr preferRelativeResize="0"/>
          <p:nvPr/>
        </p:nvPicPr>
        <p:blipFill rotWithShape="1">
          <a:blip r:embed="rId2">
            <a:alphaModFix/>
          </a:blip>
          <a:srcRect/>
          <a:stretch/>
        </p:blipFill>
        <p:spPr>
          <a:xfrm>
            <a:off x="0" y="3759200"/>
            <a:ext cx="6858000" cy="5386663"/>
          </a:xfrm>
          <a:prstGeom prst="rect">
            <a:avLst/>
          </a:prstGeom>
          <a:noFill/>
          <a:ln>
            <a:noFill/>
          </a:ln>
        </p:spPr>
      </p:pic>
      <p:sp>
        <p:nvSpPr>
          <p:cNvPr id="4" name="Google Shape;413;p9">
            <a:extLst>
              <a:ext uri="{FF2B5EF4-FFF2-40B4-BE49-F238E27FC236}">
                <a16:creationId xmlns:a16="http://schemas.microsoft.com/office/drawing/2014/main" id="{AA386A0E-2D9F-E7F5-FBB7-E72D4EECF14A}"/>
              </a:ext>
            </a:extLst>
          </p:cNvPr>
          <p:cNvSpPr txBox="1"/>
          <p:nvPr/>
        </p:nvSpPr>
        <p:spPr>
          <a:xfrm>
            <a:off x="467095" y="1456288"/>
            <a:ext cx="5939307" cy="697572"/>
          </a:xfrm>
          <a:prstGeom prst="rect">
            <a:avLst/>
          </a:prstGeom>
          <a:noFill/>
          <a:ln>
            <a:noFill/>
          </a:ln>
        </p:spPr>
        <p:txBody>
          <a:bodyPr spcFirstLastPara="1" wrap="square" lIns="162525" tIns="162525" rIns="162525" bIns="1625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600" b="0" i="0" u="none" strike="noStrike" cap="none" dirty="0">
                <a:solidFill>
                  <a:srgbClr val="FF893D"/>
                </a:solidFill>
                <a:latin typeface="Asap Condensed"/>
                <a:ea typeface="Asap Condensed"/>
                <a:cs typeface="Asap Condensed"/>
                <a:sym typeface="Asap Condensed"/>
              </a:rPr>
              <a:t>DOES YOUR AUDIO CONTENT QUALIFY FOR CONTENT ID?</a:t>
            </a:r>
            <a:endParaRPr sz="1600" b="0" i="0" u="none" strike="noStrike" cap="none" dirty="0">
              <a:solidFill>
                <a:srgbClr val="FF893D"/>
              </a:solidFill>
              <a:latin typeface="Arial"/>
              <a:ea typeface="Arial"/>
              <a:cs typeface="Arial"/>
              <a:sym typeface="Arial"/>
            </a:endParaRPr>
          </a:p>
        </p:txBody>
      </p:sp>
      <p:sp>
        <p:nvSpPr>
          <p:cNvPr id="5" name="Google Shape;415;p9">
            <a:extLst>
              <a:ext uri="{FF2B5EF4-FFF2-40B4-BE49-F238E27FC236}">
                <a16:creationId xmlns:a16="http://schemas.microsoft.com/office/drawing/2014/main" id="{B88A4C17-E3DA-1085-90D4-27212C07C266}"/>
              </a:ext>
            </a:extLst>
          </p:cNvPr>
          <p:cNvSpPr/>
          <p:nvPr/>
        </p:nvSpPr>
        <p:spPr>
          <a:xfrm>
            <a:off x="553024" y="2084009"/>
            <a:ext cx="6034460" cy="6429068"/>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200" b="0" i="0" u="none" strike="noStrike" cap="none" dirty="0">
                <a:solidFill>
                  <a:srgbClr val="0C3452"/>
                </a:solidFill>
                <a:latin typeface="Asap Condensed"/>
                <a:ea typeface="Asap Condensed"/>
                <a:cs typeface="Asap Condensed"/>
                <a:sym typeface="Asap Condensed"/>
              </a:rPr>
              <a:t>To ensure User-Generated Content (UGC) matches are accurate, rightsholders must meet certain YouTube requirements to determine whether their content is eligible for YouTube’s Content ID fingerprinting system. Content that doesn’t meet YouTube’s criteria can’t be enabled for fingerprinting, as it may lead to incorrect matches, impacting your ability to monetize and The Orchard’s relationship with YouTube.</a:t>
            </a:r>
            <a:endParaRPr dirty="0">
              <a:solidFill>
                <a:srgbClr val="0C3452"/>
              </a:solidFil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r>
              <a:rPr lang="en-US" sz="1200" b="1" i="0" u="none" strike="noStrike" cap="none" dirty="0">
                <a:solidFill>
                  <a:srgbClr val="0C3452"/>
                </a:solidFill>
                <a:latin typeface="Asap Condensed"/>
                <a:ea typeface="Asap Condensed"/>
                <a:cs typeface="Asap Condensed"/>
                <a:sym typeface="Asap Condensed"/>
              </a:rPr>
              <a:t>EXCLUSIVE CONTENT</a:t>
            </a:r>
            <a:endParaRPr dirty="0">
              <a:solidFill>
                <a:srgbClr val="0C3452"/>
              </a:solidFill>
            </a:endParaRPr>
          </a:p>
          <a:p>
            <a:pPr marL="0" marR="0" lvl="0" indent="0" algn="l" rtl="0">
              <a:lnSpc>
                <a:spcPct val="150000"/>
              </a:lnSpc>
              <a:spcBef>
                <a:spcPts val="0"/>
              </a:spcBef>
              <a:spcAft>
                <a:spcPts val="0"/>
              </a:spcAft>
              <a:buNone/>
            </a:pPr>
            <a:r>
              <a:rPr lang="en-US" sz="1200" b="0" i="0" u="none" strike="noStrike" cap="none" dirty="0">
                <a:solidFill>
                  <a:srgbClr val="0C3452"/>
                </a:solidFill>
                <a:latin typeface="Asap Condensed"/>
                <a:ea typeface="Asap Condensed"/>
                <a:cs typeface="Asap Condensed"/>
                <a:sym typeface="Asap Condensed"/>
              </a:rPr>
              <a:t>Rightsholders must have exclusive rights in the territories where they claim ownership. The following are examples of content types that are </a:t>
            </a:r>
            <a:r>
              <a:rPr lang="en-US" sz="1200" b="0" i="0" u="sng" strike="noStrike" cap="none" dirty="0">
                <a:solidFill>
                  <a:srgbClr val="0C3452"/>
                </a:solidFill>
                <a:latin typeface="Asap Condensed"/>
                <a:ea typeface="Asap Condensed"/>
                <a:cs typeface="Asap Condensed"/>
                <a:sym typeface="Asap Condensed"/>
              </a:rPr>
              <a:t>ineligible</a:t>
            </a:r>
            <a:r>
              <a:rPr lang="en-US" sz="1200" b="0" i="0" u="none" strike="noStrike" cap="none" dirty="0">
                <a:solidFill>
                  <a:srgbClr val="0C3452"/>
                </a:solidFill>
                <a:latin typeface="Asap Condensed"/>
                <a:ea typeface="Asap Condensed"/>
                <a:cs typeface="Asap Condensed"/>
                <a:sym typeface="Asap Condensed"/>
              </a:rPr>
              <a:t> for Content ID:</a:t>
            </a:r>
            <a:endParaRPr dirty="0">
              <a:solidFill>
                <a:srgbClr val="0C3452"/>
              </a:solidFil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endParaRPr sz="1200" b="1"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endParaRPr sz="1200" b="1"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endParaRPr sz="800" b="1"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r>
              <a:rPr lang="en-US" sz="1200" b="1" i="0" u="none" strike="noStrike" cap="none" dirty="0">
                <a:solidFill>
                  <a:srgbClr val="0C3452"/>
                </a:solidFill>
                <a:latin typeface="Asap Condensed"/>
                <a:ea typeface="Asap Condensed"/>
                <a:cs typeface="Asap Condensed"/>
                <a:sym typeface="Asap Condensed"/>
              </a:rPr>
              <a:t>DISTINCT CONTENT</a:t>
            </a:r>
            <a:endParaRPr dirty="0">
              <a:solidFill>
                <a:srgbClr val="0C3452"/>
              </a:solidFill>
            </a:endParaRPr>
          </a:p>
          <a:p>
            <a:pPr marL="0" marR="0" lvl="0" indent="0" algn="l" rtl="0">
              <a:lnSpc>
                <a:spcPct val="150000"/>
              </a:lnSpc>
              <a:spcBef>
                <a:spcPts val="0"/>
              </a:spcBef>
              <a:spcAft>
                <a:spcPts val="0"/>
              </a:spcAft>
              <a:buNone/>
            </a:pPr>
            <a:r>
              <a:rPr lang="en-US" sz="1200" b="0" i="0" u="none" strike="noStrike" cap="none" dirty="0">
                <a:solidFill>
                  <a:srgbClr val="0C3452"/>
                </a:solidFill>
                <a:latin typeface="Asap Condensed"/>
                <a:ea typeface="Asap Condensed"/>
                <a:cs typeface="Asap Condensed"/>
                <a:sym typeface="Asap Condensed"/>
              </a:rPr>
              <a:t>Content provided by rightsholders must be sufficiently distinct to avoid inaccurate claims. The following are examples of content types that are </a:t>
            </a:r>
            <a:r>
              <a:rPr lang="en-US" sz="1200" b="0" i="0" u="sng" strike="noStrike" cap="none" dirty="0">
                <a:solidFill>
                  <a:srgbClr val="0C3452"/>
                </a:solidFill>
                <a:latin typeface="Asap Condensed"/>
                <a:ea typeface="Asap Condensed"/>
                <a:cs typeface="Asap Condensed"/>
                <a:sym typeface="Asap Condensed"/>
              </a:rPr>
              <a:t>ineligible</a:t>
            </a:r>
            <a:r>
              <a:rPr lang="en-US" sz="1200" b="0" i="0" u="none" strike="noStrike" cap="none" dirty="0">
                <a:solidFill>
                  <a:srgbClr val="0C3452"/>
                </a:solidFill>
                <a:latin typeface="Asap Condensed"/>
                <a:ea typeface="Asap Condensed"/>
                <a:cs typeface="Asap Condensed"/>
                <a:sym typeface="Asap Condensed"/>
              </a:rPr>
              <a:t> for Content ID:</a:t>
            </a:r>
            <a:endParaRPr dirty="0">
              <a:solidFill>
                <a:srgbClr val="0C3452"/>
              </a:solidFil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rial"/>
              <a:ea typeface="Arial"/>
              <a:cs typeface="Arial"/>
              <a:sym typeface="Arial"/>
            </a:endParaRPr>
          </a:p>
          <a:p>
            <a:pPr marL="0" marR="0" lvl="0" indent="0" algn="l" rtl="0">
              <a:lnSpc>
                <a:spcPct val="100000"/>
              </a:lnSpc>
              <a:spcBef>
                <a:spcPts val="0"/>
              </a:spcBef>
              <a:spcAft>
                <a:spcPts val="0"/>
              </a:spcAft>
              <a:buNone/>
            </a:pPr>
            <a:endParaRPr sz="1200" b="1" i="0" u="none" strike="noStrike" cap="none" dirty="0">
              <a:solidFill>
                <a:srgbClr val="0C3452"/>
              </a:solidFill>
              <a:latin typeface="Arial"/>
              <a:ea typeface="Arial"/>
              <a:cs typeface="Arial"/>
              <a:sym typeface="Arial"/>
            </a:endParaRPr>
          </a:p>
          <a:p>
            <a:pPr marL="0" marR="0" lvl="0" indent="0" algn="l" rtl="0">
              <a:lnSpc>
                <a:spcPct val="100000"/>
              </a:lnSpc>
              <a:spcBef>
                <a:spcPts val="0"/>
              </a:spcBef>
              <a:spcAft>
                <a:spcPts val="0"/>
              </a:spcAft>
              <a:buNone/>
            </a:pPr>
            <a:endParaRPr sz="1200" b="1" i="0" u="none" strike="noStrike" cap="none" dirty="0">
              <a:solidFill>
                <a:srgbClr val="0C3452"/>
              </a:solidFill>
              <a:latin typeface="Arial"/>
              <a:ea typeface="Arial"/>
              <a:cs typeface="Arial"/>
              <a:sym typeface="Aria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rial"/>
              <a:ea typeface="Arial"/>
              <a:cs typeface="Arial"/>
              <a:sym typeface="Aria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rial"/>
              <a:ea typeface="Arial"/>
              <a:cs typeface="Arial"/>
              <a:sym typeface="Aria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rial"/>
              <a:ea typeface="Arial"/>
              <a:cs typeface="Arial"/>
              <a:sym typeface="Aria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rial"/>
              <a:ea typeface="Arial"/>
              <a:cs typeface="Arial"/>
              <a:sym typeface="Arial"/>
            </a:endParaRPr>
          </a:p>
          <a:p>
            <a:pPr marL="0" marR="0" lvl="0" indent="0" algn="l" rtl="0">
              <a:lnSpc>
                <a:spcPct val="150000"/>
              </a:lnSpc>
              <a:spcBef>
                <a:spcPts val="0"/>
              </a:spcBef>
              <a:spcAft>
                <a:spcPts val="0"/>
              </a:spcAft>
              <a:buNone/>
            </a:pPr>
            <a:endParaRPr sz="1200" b="0" i="0" u="none" strike="noStrike" cap="none" dirty="0">
              <a:solidFill>
                <a:srgbClr val="0C3452"/>
              </a:solidFill>
              <a:latin typeface="Arial"/>
              <a:ea typeface="Arial"/>
              <a:cs typeface="Arial"/>
              <a:sym typeface="Arial"/>
            </a:endParaRPr>
          </a:p>
        </p:txBody>
      </p:sp>
      <p:sp>
        <p:nvSpPr>
          <p:cNvPr id="6" name="Google Shape;416;p9">
            <a:extLst>
              <a:ext uri="{FF2B5EF4-FFF2-40B4-BE49-F238E27FC236}">
                <a16:creationId xmlns:a16="http://schemas.microsoft.com/office/drawing/2014/main" id="{4C68EEEB-EB8B-F9DC-5172-479D61027E81}"/>
              </a:ext>
            </a:extLst>
          </p:cNvPr>
          <p:cNvSpPr txBox="1"/>
          <p:nvPr/>
        </p:nvSpPr>
        <p:spPr>
          <a:xfrm>
            <a:off x="642822" y="4462758"/>
            <a:ext cx="6009293" cy="1315482"/>
          </a:xfrm>
          <a:prstGeom prst="rect">
            <a:avLst/>
          </a:prstGeom>
          <a:noFill/>
          <a:ln>
            <a:noFill/>
          </a:ln>
        </p:spPr>
        <p:txBody>
          <a:bodyPr spcFirstLastPara="1" wrap="square" lIns="91425" tIns="45700" rIns="91425" bIns="45700" numCol="2" anchor="t" anchorCtr="0">
            <a:noAutofit/>
          </a:bodyPr>
          <a:lstStyle/>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Sampled audio tracks</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Licensed  material</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Creative Commons content</a:t>
            </a:r>
          </a:p>
          <a:p>
            <a:pPr marL="171450" marR="0" lvl="0" indent="-171450" algn="l" rtl="0">
              <a:lnSpc>
                <a:spcPct val="150000"/>
              </a:lnSpc>
              <a:spcBef>
                <a:spcPts val="0"/>
              </a:spcBef>
              <a:spcAft>
                <a:spcPts val="0"/>
              </a:spcAft>
              <a:buClr>
                <a:srgbClr val="000000"/>
              </a:buClr>
              <a:buSzPts val="1200"/>
              <a:buFont typeface="Arial"/>
              <a:buChar char="•"/>
            </a:pPr>
            <a:endParaRPr lang="en-US" sz="1200" b="0" i="0" u="none" strike="noStrike" cap="none" dirty="0">
              <a:solidFill>
                <a:srgbClr val="0C3452"/>
              </a:solidFill>
              <a:latin typeface="Asap Condensed"/>
              <a:ea typeface="Asap Condensed"/>
              <a:cs typeface="Asap Condensed"/>
              <a:sym typeface="Asap Condensed"/>
            </a:endParaRPr>
          </a:p>
          <a:p>
            <a:pPr marL="171450" marR="0" lvl="0" indent="-171450" algn="l" rtl="0">
              <a:lnSpc>
                <a:spcPct val="150000"/>
              </a:lnSpc>
              <a:spcBef>
                <a:spcPts val="0"/>
              </a:spcBef>
              <a:spcAft>
                <a:spcPts val="0"/>
              </a:spcAft>
              <a:buClr>
                <a:srgbClr val="000000"/>
              </a:buClr>
              <a:buSzPts val="1200"/>
              <a:buFont typeface="Arial"/>
              <a:buChar char="•"/>
            </a:pPr>
            <a:endParaRPr sz="1200" b="0" i="0" u="none" strike="noStrike" cap="none" dirty="0">
              <a:solidFill>
                <a:srgbClr val="0C3452"/>
              </a:solidFill>
              <a:latin typeface="Asap Condensed"/>
              <a:ea typeface="Asap Condensed"/>
              <a:cs typeface="Asap Condensed"/>
              <a:sym typeface="Asap Condensed"/>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Clips used under fair use principles</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Video gameplay footage</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Public Domain footage, recordings, or compositions</a:t>
            </a:r>
            <a:endParaRPr sz="1200" b="0" i="0" u="none" strike="noStrike" cap="none" dirty="0">
              <a:solidFill>
                <a:srgbClr val="0C3452"/>
              </a:solidFill>
              <a:latin typeface="Arial"/>
              <a:ea typeface="Arial"/>
              <a:cs typeface="Arial"/>
              <a:sym typeface="Arial"/>
            </a:endParaRPr>
          </a:p>
          <a:p>
            <a:pPr marL="0" marR="0" lvl="0" indent="0" algn="l" rtl="0">
              <a:lnSpc>
                <a:spcPct val="100000"/>
              </a:lnSpc>
              <a:spcBef>
                <a:spcPts val="0"/>
              </a:spcBef>
              <a:spcAft>
                <a:spcPts val="0"/>
              </a:spcAft>
              <a:buNone/>
            </a:pPr>
            <a:endParaRPr sz="1200" b="0" i="0" u="none" strike="noStrike" cap="none" dirty="0">
              <a:solidFill>
                <a:srgbClr val="000000"/>
              </a:solidFill>
              <a:latin typeface="Arial"/>
              <a:ea typeface="Arial"/>
              <a:cs typeface="Arial"/>
              <a:sym typeface="Arial"/>
            </a:endParaRPr>
          </a:p>
        </p:txBody>
      </p:sp>
      <p:sp>
        <p:nvSpPr>
          <p:cNvPr id="7" name="Google Shape;417;p9">
            <a:extLst>
              <a:ext uri="{FF2B5EF4-FFF2-40B4-BE49-F238E27FC236}">
                <a16:creationId xmlns:a16="http://schemas.microsoft.com/office/drawing/2014/main" id="{E3B6271C-AE22-476F-955C-01094BF94A62}"/>
              </a:ext>
            </a:extLst>
          </p:cNvPr>
          <p:cNvSpPr txBox="1"/>
          <p:nvPr/>
        </p:nvSpPr>
        <p:spPr>
          <a:xfrm>
            <a:off x="642822" y="6546769"/>
            <a:ext cx="6009293" cy="1485274"/>
          </a:xfrm>
          <a:prstGeom prst="rect">
            <a:avLst/>
          </a:prstGeom>
          <a:noFill/>
          <a:ln>
            <a:noFill/>
          </a:ln>
        </p:spPr>
        <p:txBody>
          <a:bodyPr spcFirstLastPara="1" wrap="square" lIns="91425" tIns="45700" rIns="91425" bIns="45700" numCol="2" anchor="t" anchorCtr="0">
            <a:noAutofit/>
          </a:bodyPr>
          <a:lstStyle/>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Non-exclusively licensed footage</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Television/radio segments</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Generic or stock images/scenery</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Sound effects</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Spoken word</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Nature sounds</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Remasters</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Karaoke</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Sound-alikes</a:t>
            </a:r>
            <a:endParaRPr dirty="0">
              <a:solidFill>
                <a:srgbClr val="0C3452"/>
              </a:solidFill>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err="1">
                <a:solidFill>
                  <a:srgbClr val="0C3452"/>
                </a:solidFill>
                <a:latin typeface="Asap Condensed"/>
                <a:ea typeface="Asap Condensed"/>
                <a:cs typeface="Asap Condensed"/>
                <a:sym typeface="Asap Condensed"/>
              </a:rPr>
              <a:t>Soundbeds</a:t>
            </a:r>
            <a:endParaRPr sz="1200" b="0" i="0" u="none" strike="noStrike" cap="none" dirty="0">
              <a:solidFill>
                <a:srgbClr val="0C3452"/>
              </a:solidFill>
              <a:latin typeface="Asap Condensed"/>
              <a:ea typeface="Asap Condensed"/>
              <a:cs typeface="Asap Condensed"/>
              <a:sym typeface="Asap Condensed"/>
            </a:endParaRPr>
          </a:p>
          <a:p>
            <a:pPr marL="171450" marR="0" lvl="0" indent="-171450" algn="l" rtl="0">
              <a:lnSpc>
                <a:spcPct val="150000"/>
              </a:lnSpc>
              <a:spcBef>
                <a:spcPts val="0"/>
              </a:spcBef>
              <a:spcAft>
                <a:spcPts val="0"/>
              </a:spcAft>
              <a:buClr>
                <a:srgbClr val="000000"/>
              </a:buClr>
              <a:buSzPts val="1200"/>
              <a:buFont typeface="Arial"/>
              <a:buChar char="•"/>
            </a:pPr>
            <a:r>
              <a:rPr lang="en-US" sz="1200" b="0" i="0" u="none" strike="noStrike" cap="none" dirty="0">
                <a:solidFill>
                  <a:srgbClr val="0C3452"/>
                </a:solidFill>
                <a:latin typeface="Asap Condensed"/>
                <a:ea typeface="Asap Condensed"/>
                <a:cs typeface="Asap Condensed"/>
                <a:sym typeface="Asap Condensed"/>
              </a:rPr>
              <a:t>Loops</a:t>
            </a:r>
            <a:endParaRPr sz="1200" b="0" i="0" u="none" strike="noStrike" cap="none" dirty="0">
              <a:solidFill>
                <a:srgbClr val="0C3452"/>
              </a:solidFill>
              <a:latin typeface="Arial"/>
              <a:ea typeface="Arial"/>
              <a:cs typeface="Arial"/>
              <a:sym typeface="Arial"/>
            </a:endParaRPr>
          </a:p>
        </p:txBody>
      </p:sp>
      <p:sp>
        <p:nvSpPr>
          <p:cNvPr id="10" name="Google Shape;254;p2">
            <a:extLst>
              <a:ext uri="{FF2B5EF4-FFF2-40B4-BE49-F238E27FC236}">
                <a16:creationId xmlns:a16="http://schemas.microsoft.com/office/drawing/2014/main" id="{F7889943-A7F9-3061-87CA-D0B6F57EA712}"/>
              </a:ext>
            </a:extLst>
          </p:cNvPr>
          <p:cNvSpPr txBox="1">
            <a:spLocks/>
          </p:cNvSpPr>
          <p:nvPr/>
        </p:nvSpPr>
        <p:spPr>
          <a:xfrm>
            <a:off x="278704" y="729637"/>
            <a:ext cx="6390450" cy="600084"/>
          </a:xfrm>
          <a:prstGeom prst="rect">
            <a:avLst/>
          </a:prstGeom>
          <a:noFill/>
          <a:ln>
            <a:noFill/>
          </a:ln>
        </p:spPr>
        <p:txBody>
          <a:bodyPr spcFirstLastPara="1" vert="horz" wrap="square" lIns="0" tIns="91425" rIns="91425" bIns="91425" rtlCol="0" anchor="t" anchorCtr="0">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spcBef>
                <a:spcPts val="0"/>
              </a:spcBef>
              <a:buSzPts val="2700"/>
              <a:buFont typeface="Averia Serif Libre Light"/>
              <a:buNone/>
            </a:pPr>
            <a:r>
              <a:rPr lang="en-US" sz="2800" dirty="0">
                <a:solidFill>
                  <a:srgbClr val="0C3452"/>
                </a:solidFill>
                <a:latin typeface="Averia Serif Libre" panose="02000603000000000004" pitchFamily="2" charset="0"/>
              </a:rPr>
              <a:t>YOUTUBE CONTENT ID</a:t>
            </a:r>
          </a:p>
        </p:txBody>
      </p:sp>
      <p:cxnSp>
        <p:nvCxnSpPr>
          <p:cNvPr id="11" name="Straight Connector 10">
            <a:extLst>
              <a:ext uri="{FF2B5EF4-FFF2-40B4-BE49-F238E27FC236}">
                <a16:creationId xmlns:a16="http://schemas.microsoft.com/office/drawing/2014/main" id="{1B53F85C-AAA7-A54D-6256-EBE3589A95B8}"/>
              </a:ext>
            </a:extLst>
          </p:cNvPr>
          <p:cNvCxnSpPr/>
          <p:nvPr/>
        </p:nvCxnSpPr>
        <p:spPr>
          <a:xfrm>
            <a:off x="278704" y="1329721"/>
            <a:ext cx="274320" cy="0"/>
          </a:xfrm>
          <a:prstGeom prst="line">
            <a:avLst/>
          </a:prstGeom>
          <a:ln w="9525">
            <a:solidFill>
              <a:srgbClr val="FF893D"/>
            </a:solidFill>
          </a:ln>
        </p:spPr>
        <p:style>
          <a:lnRef idx="1">
            <a:schemeClr val="accent1"/>
          </a:lnRef>
          <a:fillRef idx="0">
            <a:schemeClr val="accent1"/>
          </a:fillRef>
          <a:effectRef idx="0">
            <a:schemeClr val="accent1"/>
          </a:effectRef>
          <a:fontRef idx="minor">
            <a:schemeClr val="tx1"/>
          </a:fontRef>
        </p:style>
      </p:cxnSp>
      <p:pic>
        <p:nvPicPr>
          <p:cNvPr id="3" name="Picture 2" descr="Icon&#10;&#10;Description automatically generated">
            <a:extLst>
              <a:ext uri="{FF2B5EF4-FFF2-40B4-BE49-F238E27FC236}">
                <a16:creationId xmlns:a16="http://schemas.microsoft.com/office/drawing/2014/main" id="{B60CE680-D7A4-DDA7-0547-A7F711E04611}"/>
              </a:ext>
            </a:extLst>
          </p:cNvPr>
          <p:cNvPicPr>
            <a:picLocks noChangeAspect="1"/>
          </p:cNvPicPr>
          <p:nvPr/>
        </p:nvPicPr>
        <p:blipFill>
          <a:blip r:embed="rId3"/>
          <a:stretch>
            <a:fillRect/>
          </a:stretch>
        </p:blipFill>
        <p:spPr>
          <a:xfrm>
            <a:off x="114272" y="168963"/>
            <a:ext cx="328863" cy="457200"/>
          </a:xfrm>
          <a:prstGeom prst="rect">
            <a:avLst/>
          </a:prstGeom>
        </p:spPr>
      </p:pic>
      <p:sp>
        <p:nvSpPr>
          <p:cNvPr id="8" name="Slide Number Placeholder 7">
            <a:extLst>
              <a:ext uri="{FF2B5EF4-FFF2-40B4-BE49-F238E27FC236}">
                <a16:creationId xmlns:a16="http://schemas.microsoft.com/office/drawing/2014/main" id="{D68C6498-A234-9B04-8846-606819E77CA7}"/>
              </a:ext>
            </a:extLst>
          </p:cNvPr>
          <p:cNvSpPr>
            <a:spLocks noGrp="1"/>
          </p:cNvSpPr>
          <p:nvPr>
            <p:ph type="sldNum" sz="quarter" idx="12"/>
          </p:nvPr>
        </p:nvSpPr>
        <p:spPr/>
        <p:txBody>
          <a:bodyPr/>
          <a:lstStyle/>
          <a:p>
            <a:fld id="{29C3396E-D897-2346-B103-0075D69531FA}" type="slidenum">
              <a:rPr lang="en-US" smtClean="0"/>
              <a:t>8</a:t>
            </a:fld>
            <a:endParaRPr lang="en-US"/>
          </a:p>
        </p:txBody>
      </p:sp>
      <p:sp>
        <p:nvSpPr>
          <p:cNvPr id="9" name="Google Shape;413;p9">
            <a:extLst>
              <a:ext uri="{FF2B5EF4-FFF2-40B4-BE49-F238E27FC236}">
                <a16:creationId xmlns:a16="http://schemas.microsoft.com/office/drawing/2014/main" id="{CB602035-53B7-4435-BBBA-CE5E7BA7E003}"/>
              </a:ext>
            </a:extLst>
          </p:cNvPr>
          <p:cNvSpPr txBox="1"/>
          <p:nvPr/>
        </p:nvSpPr>
        <p:spPr>
          <a:xfrm>
            <a:off x="553024" y="8446846"/>
            <a:ext cx="5939307" cy="559057"/>
          </a:xfrm>
          <a:prstGeom prst="rect">
            <a:avLst/>
          </a:prstGeom>
          <a:noFill/>
          <a:ln>
            <a:noFill/>
          </a:ln>
        </p:spPr>
        <p:txBody>
          <a:bodyPr spcFirstLastPara="1" wrap="square" lIns="162525" tIns="162525" rIns="162525" bIns="162525" anchor="t" anchorCtr="0">
            <a:spAutoFit/>
          </a:bodyPr>
          <a:lstStyle/>
          <a:p>
            <a:pPr marL="0" marR="0" lvl="0" indent="0" algn="l" rtl="0">
              <a:lnSpc>
                <a:spcPct val="150000"/>
              </a:lnSpc>
              <a:spcBef>
                <a:spcPts val="0"/>
              </a:spcBef>
              <a:spcAft>
                <a:spcPts val="0"/>
              </a:spcAft>
              <a:buClr>
                <a:srgbClr val="000000"/>
              </a:buClr>
              <a:buSzPts val="1600"/>
              <a:buFont typeface="Arial"/>
              <a:buNone/>
            </a:pPr>
            <a:r>
              <a:rPr lang="en-US" sz="1000" b="0" i="0" u="none" strike="noStrike" cap="none" dirty="0">
                <a:solidFill>
                  <a:srgbClr val="0C3452"/>
                </a:solidFill>
                <a:latin typeface="Asap Condensed"/>
                <a:ea typeface="Asap Condensed"/>
                <a:cs typeface="Asap Condensed"/>
                <a:sym typeface="Asap Condensed"/>
              </a:rPr>
              <a:t>For more information on the type of content eligible for YouTube’s Content ID, click </a:t>
            </a:r>
            <a:r>
              <a:rPr lang="en-US" sz="1000" b="0" i="0" u="none" strike="noStrike" cap="none" dirty="0">
                <a:solidFill>
                  <a:srgbClr val="0C3452"/>
                </a:solidFill>
                <a:latin typeface="Asap Condensed"/>
                <a:ea typeface="Asap Condensed"/>
                <a:cs typeface="Asap Condensed"/>
                <a:sym typeface="Asap Condensed"/>
                <a:hlinkClick r:id="rId4">
                  <a:extLst>
                    <a:ext uri="{A12FA001-AC4F-418D-AE19-62706E023703}">
                      <ahyp:hlinkClr xmlns:ahyp="http://schemas.microsoft.com/office/drawing/2018/hyperlinkcolor" val="tx"/>
                    </a:ext>
                  </a:extLst>
                </a:hlinkClick>
              </a:rPr>
              <a:t>here</a:t>
            </a:r>
            <a:r>
              <a:rPr lang="en-US" sz="1000" b="0" i="0" u="none" strike="noStrike" cap="none" dirty="0">
                <a:solidFill>
                  <a:srgbClr val="0C3452"/>
                </a:solidFill>
                <a:latin typeface="Asap Condensed"/>
                <a:ea typeface="Asap Condensed"/>
                <a:cs typeface="Asap Condensed"/>
                <a:sym typeface="Asap Condensed"/>
              </a:rPr>
              <a:t>.  </a:t>
            </a:r>
            <a:endParaRPr sz="1000" b="0" i="0" u="none" strike="noStrike" cap="none" dirty="0">
              <a:solidFill>
                <a:srgbClr val="0C3452"/>
              </a:solidFill>
              <a:latin typeface="Arial"/>
              <a:ea typeface="Arial"/>
              <a:cs typeface="Arial"/>
              <a:sym typeface="Arial"/>
            </a:endParaRPr>
          </a:p>
        </p:txBody>
      </p:sp>
    </p:spTree>
    <p:extLst>
      <p:ext uri="{BB962C8B-B14F-4D97-AF65-F5344CB8AC3E}">
        <p14:creationId xmlns:p14="http://schemas.microsoft.com/office/powerpoint/2010/main" val="39533133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Google Shape;205;p9"/>
          <p:cNvPicPr preferRelativeResize="0"/>
          <p:nvPr/>
        </p:nvPicPr>
        <p:blipFill rotWithShape="1">
          <a:blip r:embed="rId4">
            <a:alphaModFix/>
          </a:blip>
          <a:srcRect/>
          <a:stretch/>
        </p:blipFill>
        <p:spPr>
          <a:xfrm rot="10800000">
            <a:off x="0" y="-2"/>
            <a:ext cx="6858000" cy="5684432"/>
          </a:xfrm>
          <a:prstGeom prst="rect">
            <a:avLst/>
          </a:prstGeom>
          <a:noFill/>
          <a:ln>
            <a:noFill/>
          </a:ln>
        </p:spPr>
      </p:pic>
      <p:sp>
        <p:nvSpPr>
          <p:cNvPr id="206" name="Google Shape;206;p9"/>
          <p:cNvSpPr txBox="1"/>
          <p:nvPr/>
        </p:nvSpPr>
        <p:spPr>
          <a:xfrm>
            <a:off x="459345" y="1466835"/>
            <a:ext cx="6016759" cy="3929210"/>
          </a:xfrm>
          <a:prstGeom prst="rect">
            <a:avLst/>
          </a:prstGeom>
          <a:noFill/>
          <a:ln>
            <a:noFill/>
          </a:ln>
        </p:spPr>
        <p:txBody>
          <a:bodyPr spcFirstLastPara="1" wrap="square" lIns="162525" tIns="162525" rIns="162525" bIns="162525" anchor="t" anchorCtr="0">
            <a:spAutoFit/>
          </a:bodyPr>
          <a:lstStyle/>
          <a:p>
            <a:pPr marL="0" marR="0" lvl="0" indent="0" algn="l" rtl="0">
              <a:lnSpc>
                <a:spcPct val="150000"/>
              </a:lnSpc>
              <a:spcBef>
                <a:spcPts val="0"/>
              </a:spcBef>
              <a:spcAft>
                <a:spcPts val="0"/>
              </a:spcAft>
              <a:buClr>
                <a:srgbClr val="000000"/>
              </a:buClr>
              <a:buSzPts val="1200"/>
              <a:buFont typeface="Arial"/>
              <a:buNone/>
            </a:pPr>
            <a:r>
              <a:rPr lang="en-US" sz="1200" b="0" i="0" u="none" strike="noStrike" cap="none" dirty="0">
                <a:solidFill>
                  <a:srgbClr val="0C3452"/>
                </a:solidFill>
                <a:latin typeface="Asap Condensed"/>
                <a:ea typeface="Asap Condensed"/>
                <a:cs typeface="Asap Condensed"/>
                <a:sym typeface="Asap Condensed"/>
              </a:rPr>
              <a:t>{{SR_MONETIZATION_SUMMARY_FIRST}} </a:t>
            </a:r>
            <a:r>
              <a:rPr lang="en-US" sz="1200" b="1" i="0" u="none" strike="noStrike" cap="none" dirty="0">
                <a:solidFill>
                  <a:srgbClr val="0C3452"/>
                </a:solidFill>
                <a:latin typeface="Asap Condensed"/>
                <a:ea typeface="Asap Condensed"/>
                <a:cs typeface="Asap Condensed"/>
                <a:sym typeface="Asap Condensed"/>
              </a:rPr>
              <a:t>{{SR_MONETIZATION_SUMMARY_SECOND}}</a:t>
            </a:r>
            <a:endParaRPr dirty="0"/>
          </a:p>
          <a:p>
            <a:pPr marL="0" marR="0" lvl="0" indent="0" algn="l" rtl="0">
              <a:lnSpc>
                <a:spcPct val="150000"/>
              </a:lnSpc>
              <a:spcBef>
                <a:spcPts val="0"/>
              </a:spcBef>
              <a:spcAft>
                <a:spcPts val="0"/>
              </a:spcAft>
              <a:buClr>
                <a:srgbClr val="000000"/>
              </a:buClr>
              <a:buSzPts val="1200"/>
              <a:buFont typeface="Arial"/>
              <a:buNone/>
            </a:pPr>
            <a:endParaRPr sz="1200" b="0"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Clr>
                <a:srgbClr val="000000"/>
              </a:buClr>
              <a:buSzPts val="1200"/>
              <a:buFont typeface="Arial"/>
              <a:buNone/>
            </a:pPr>
            <a:r>
              <a:rPr lang="en-US" sz="1200" b="1" i="0" u="none" strike="noStrike" cap="none" dirty="0">
                <a:solidFill>
                  <a:srgbClr val="0C3452"/>
                </a:solidFill>
                <a:latin typeface="Asap Condensed"/>
                <a:ea typeface="Asap Condensed"/>
                <a:cs typeface="Asap Condensed"/>
                <a:sym typeface="Asap Condensed"/>
              </a:rPr>
              <a:t>HOW DID WE DO IT?</a:t>
            </a:r>
            <a:endParaRPr dirty="0"/>
          </a:p>
          <a:p>
            <a:pPr marL="0" marR="0" lvl="0" indent="0" algn="l" rtl="0">
              <a:lnSpc>
                <a:spcPct val="150000"/>
              </a:lnSpc>
              <a:spcBef>
                <a:spcPts val="0"/>
              </a:spcBef>
              <a:spcAft>
                <a:spcPts val="0"/>
              </a:spcAft>
              <a:buClr>
                <a:srgbClr val="000000"/>
              </a:buClr>
              <a:buSzPts val="1200"/>
              <a:buFont typeface="Arial"/>
              <a:buNone/>
            </a:pPr>
            <a:r>
              <a:rPr lang="en-US" sz="1200" b="0" i="0" u="none" strike="noStrike" cap="none" dirty="0">
                <a:solidFill>
                  <a:srgbClr val="0C3452"/>
                </a:solidFill>
                <a:latin typeface="Asap Condensed"/>
                <a:ea typeface="Asap Condensed"/>
                <a:cs typeface="Asap Condensed"/>
                <a:sym typeface="Asap Condensed"/>
              </a:rPr>
              <a:t>We reviewed your audio catalog on YouTube by analyzing the status of your deliveries, the territories in which you have rights, and your UGC-matching potential. We took the following actions to increase your catalog’s monetization potential:</a:t>
            </a:r>
            <a:endParaRPr lang="en-US" dirty="0"/>
          </a:p>
          <a:p>
            <a:pPr marL="171450" marR="0" lvl="0" indent="-171450" algn="l" rtl="0">
              <a:lnSpc>
                <a:spcPct val="150000"/>
              </a:lnSpc>
              <a:spcBef>
                <a:spcPts val="0"/>
              </a:spcBef>
              <a:spcAft>
                <a:spcPts val="0"/>
              </a:spcAft>
              <a:buClr>
                <a:srgbClr val="000000"/>
              </a:buClr>
              <a:buSzPts val="1200"/>
              <a:buFont typeface="Arial"/>
              <a:buChar char="•"/>
            </a:pPr>
            <a:r>
              <a:rPr lang="en-US" sz="1200" dirty="0">
                <a:solidFill>
                  <a:srgbClr val="0C3452"/>
                </a:solidFill>
                <a:latin typeface="Asap Condensed"/>
                <a:sym typeface="Asap Condensed"/>
              </a:rPr>
              <a:t>Added territory rights to {{SR_AGG_ADDED_TERRITORY_RIGHTS_COUNT_TEXT}}.</a:t>
            </a:r>
            <a:endParaRPr lang="en-US" sz="1200" dirty="0">
              <a:solidFill>
                <a:srgbClr val="0C3452"/>
              </a:solidFill>
              <a:latin typeface="Asap Condensed"/>
            </a:endParaRPr>
          </a:p>
          <a:p>
            <a:pPr marL="171450" marR="0" lvl="0" indent="-171450" algn="l" rtl="0">
              <a:lnSpc>
                <a:spcPct val="150000"/>
              </a:lnSpc>
              <a:spcBef>
                <a:spcPts val="0"/>
              </a:spcBef>
              <a:spcAft>
                <a:spcPts val="0"/>
              </a:spcAft>
              <a:buClr>
                <a:srgbClr val="000000"/>
              </a:buClr>
              <a:buSzPts val="1200"/>
              <a:buFont typeface="Arial"/>
              <a:buChar char="•"/>
            </a:pPr>
            <a:r>
              <a:rPr lang="en-US" sz="1200" dirty="0">
                <a:solidFill>
                  <a:srgbClr val="0C3452"/>
                </a:solidFill>
                <a:latin typeface="Asap Condensed"/>
                <a:sym typeface="Asap Condensed"/>
              </a:rPr>
              <a:t>Reactivated references on {{SR_AGG_REACTIVATED_REFERENCE_COUNT_TEXT}}.</a:t>
            </a:r>
            <a:endParaRPr lang="en-US" sz="1200" dirty="0">
              <a:solidFill>
                <a:srgbClr val="0C3452"/>
              </a:solidFill>
              <a:latin typeface="Asap Condensed"/>
            </a:endParaRPr>
          </a:p>
          <a:p>
            <a:pPr marL="171450" marR="0" lvl="0" indent="-171450" algn="l" rtl="0">
              <a:lnSpc>
                <a:spcPct val="150000"/>
              </a:lnSpc>
              <a:spcBef>
                <a:spcPts val="0"/>
              </a:spcBef>
              <a:spcAft>
                <a:spcPts val="0"/>
              </a:spcAft>
              <a:buClr>
                <a:srgbClr val="000000"/>
              </a:buClr>
              <a:buSzPts val="1200"/>
              <a:buFont typeface="Arial"/>
              <a:buChar char="•"/>
            </a:pPr>
            <a:r>
              <a:rPr lang="en-US" sz="1200" dirty="0">
                <a:solidFill>
                  <a:srgbClr val="0C3452"/>
                </a:solidFill>
                <a:latin typeface="Asap Condensed"/>
                <a:sym typeface="Asap Condensed"/>
              </a:rPr>
              <a:t>Corrected match policies on {{SR_AGG_UPDATED_MATCH_POLICY_COUNT_TEXT}}.</a:t>
            </a:r>
            <a:endParaRPr lang="en-US" sz="1200" dirty="0">
              <a:solidFill>
                <a:srgbClr val="0C3452"/>
              </a:solidFill>
              <a:latin typeface="Asap Condensed"/>
            </a:endParaRPr>
          </a:p>
          <a:p>
            <a:pPr marL="0" marR="0" lvl="0" indent="0" algn="l" rtl="0">
              <a:lnSpc>
                <a:spcPct val="150000"/>
              </a:lnSpc>
              <a:spcBef>
                <a:spcPts val="0"/>
              </a:spcBef>
              <a:spcAft>
                <a:spcPts val="0"/>
              </a:spcAft>
              <a:buNone/>
            </a:pPr>
            <a:endParaRPr sz="1200" b="1" i="0" u="none" strike="noStrike" cap="none" dirty="0">
              <a:solidFill>
                <a:srgbClr val="0C3452"/>
              </a:solidFill>
              <a:latin typeface="Asap Condensed"/>
              <a:ea typeface="Asap Condensed"/>
              <a:cs typeface="Asap Condensed"/>
              <a:sym typeface="Asap Condensed"/>
            </a:endParaRPr>
          </a:p>
          <a:p>
            <a:pPr marL="0" marR="0" lvl="0" indent="0" algn="l" rtl="0">
              <a:lnSpc>
                <a:spcPct val="150000"/>
              </a:lnSpc>
              <a:spcBef>
                <a:spcPts val="0"/>
              </a:spcBef>
              <a:spcAft>
                <a:spcPts val="0"/>
              </a:spcAft>
              <a:buNone/>
            </a:pPr>
            <a:r>
              <a:rPr lang="en-US" sz="1200" b="1" i="0" u="none" strike="noStrike" cap="none" dirty="0">
                <a:solidFill>
                  <a:srgbClr val="0C3452"/>
                </a:solidFill>
                <a:latin typeface="Asap Condensed"/>
                <a:ea typeface="Asap Condensed"/>
                <a:cs typeface="Asap Condensed"/>
                <a:sym typeface="Asap Condensed"/>
              </a:rPr>
              <a:t>WHAT’S NEXT?</a:t>
            </a:r>
            <a:endParaRPr dirty="0"/>
          </a:p>
          <a:p>
            <a:pPr marL="0" marR="0" lvl="0" indent="0" algn="l" rtl="0">
              <a:lnSpc>
                <a:spcPct val="150000"/>
              </a:lnSpc>
              <a:spcBef>
                <a:spcPts val="0"/>
              </a:spcBef>
              <a:spcAft>
                <a:spcPts val="0"/>
              </a:spcAft>
              <a:buNone/>
            </a:pPr>
            <a:r>
              <a:rPr lang="en-US" sz="1200" b="0" i="0" u="none" strike="noStrike" cap="none" dirty="0">
                <a:solidFill>
                  <a:srgbClr val="0C3452"/>
                </a:solidFill>
                <a:latin typeface="Asap Condensed"/>
                <a:ea typeface="Asap Condensed"/>
                <a:cs typeface="Asap Condensed"/>
                <a:sym typeface="Asap Condensed"/>
              </a:rPr>
              <a:t>Review the action items on slide 6 for more information on how you can help us resolve any outstanding issues.</a:t>
            </a:r>
            <a:endParaRPr sz="1200" b="1" i="0" u="none" strike="noStrike" cap="none" dirty="0">
              <a:solidFill>
                <a:srgbClr val="0C3452"/>
              </a:solidFill>
              <a:latin typeface="Asap Condensed"/>
              <a:ea typeface="Asap Condensed"/>
              <a:cs typeface="Asap Condensed"/>
              <a:sym typeface="Asap Condensed"/>
            </a:endParaRPr>
          </a:p>
        </p:txBody>
      </p:sp>
      <p:sp>
        <p:nvSpPr>
          <p:cNvPr id="207" name="Google Shape;207;p9"/>
          <p:cNvSpPr/>
          <p:nvPr/>
        </p:nvSpPr>
        <p:spPr>
          <a:xfrm>
            <a:off x="1625257" y="5915996"/>
            <a:ext cx="1803743" cy="1803743"/>
          </a:xfrm>
          <a:prstGeom prst="ellipse">
            <a:avLst/>
          </a:prstGeom>
          <a:noFill/>
          <a:ln w="9525" cap="flat" cmpd="sng">
            <a:solidFill>
              <a:srgbClr val="0A3D59"/>
            </a:solidFill>
            <a:prstDash val="solid"/>
            <a:round/>
            <a:headEnd type="none" w="sm" len="sm"/>
            <a:tailEnd type="none" w="sm" len="sm"/>
          </a:ln>
        </p:spPr>
        <p:txBody>
          <a:bodyPr spcFirstLastPara="1" wrap="square" lIns="0" tIns="0" rIns="0" bIns="0" anchor="ctr" anchorCtr="0">
            <a:noAutofit/>
          </a:bodyPr>
          <a:lstStyle/>
          <a:p>
            <a:pPr algn="ctr">
              <a:buClr>
                <a:srgbClr val="0C3452"/>
              </a:buClr>
              <a:buSzPts val="3400"/>
            </a:pPr>
            <a:r>
              <a:rPr lang="en-US" sz="3400" cap="all" dirty="0">
                <a:solidFill>
                  <a:srgbClr val="0C3452"/>
                </a:solidFill>
                <a:latin typeface="Averia Serif Libre Light"/>
                <a:sym typeface="Averia Serif Libre Light"/>
              </a:rPr>
              <a:t>{{</a:t>
            </a:r>
            <a:r>
              <a:rPr lang="en-GB" sz="3400" cap="all" dirty="0" err="1">
                <a:solidFill>
                  <a:srgbClr val="0C3452"/>
                </a:solidFill>
                <a:latin typeface="Averia Serif Libre Light"/>
              </a:rPr>
              <a:t>sr_isrcs_unique_total_count</a:t>
            </a:r>
            <a:r>
              <a:rPr lang="en-US" sz="3400" cap="all" dirty="0">
                <a:solidFill>
                  <a:srgbClr val="0C3452"/>
                </a:solidFill>
                <a:latin typeface="Averia Serif Libre Light"/>
                <a:sym typeface="Averia Serif Libre Light"/>
              </a:rPr>
              <a:t>}}</a:t>
            </a:r>
            <a:endParaRPr sz="3400" cap="all" dirty="0">
              <a:solidFill>
                <a:srgbClr val="0C3452"/>
              </a:solidFill>
              <a:latin typeface="Averia Serif Libre Light"/>
            </a:endParaRPr>
          </a:p>
          <a:p>
            <a:pPr marL="0" marR="0" lvl="0" indent="0" algn="ctr" rtl="0">
              <a:spcBef>
                <a:spcPts val="0"/>
              </a:spcBef>
              <a:spcAft>
                <a:spcPts val="0"/>
              </a:spcAft>
              <a:buNone/>
            </a:pPr>
            <a:r>
              <a:rPr lang="en-US" sz="1600" b="0" i="0" u="none" strike="noStrike" cap="none" dirty="0">
                <a:solidFill>
                  <a:srgbClr val="0C3452"/>
                </a:solidFill>
                <a:latin typeface="Asap Condensed"/>
                <a:ea typeface="Asap Condensed"/>
                <a:cs typeface="Asap Condensed"/>
                <a:sym typeface="Asap Condensed"/>
              </a:rPr>
              <a:t>SOUND RECORDINGS REVIEWED</a:t>
            </a:r>
            <a:endParaRPr dirty="0"/>
          </a:p>
        </p:txBody>
      </p:sp>
      <p:sp>
        <p:nvSpPr>
          <p:cNvPr id="208" name="Google Shape;208;p9"/>
          <p:cNvSpPr/>
          <p:nvPr/>
        </p:nvSpPr>
        <p:spPr>
          <a:xfrm>
            <a:off x="3451163" y="6833454"/>
            <a:ext cx="1803743" cy="1803743"/>
          </a:xfrm>
          <a:prstGeom prst="ellipse">
            <a:avLst/>
          </a:prstGeom>
          <a:noFill/>
          <a:ln w="9525" cap="flat" cmpd="sng">
            <a:solidFill>
              <a:srgbClr val="FF893D"/>
            </a:solidFill>
            <a:prstDash val="solid"/>
            <a:round/>
            <a:headEnd type="none" w="sm" len="sm"/>
            <a:tailEnd type="none" w="sm" len="sm"/>
          </a:ln>
        </p:spPr>
        <p:txBody>
          <a:bodyPr spcFirstLastPara="1" wrap="square" lIns="0" tIns="0" rIns="0" bIns="0" anchor="ctr" anchorCtr="0">
            <a:noAutofit/>
          </a:bodyPr>
          <a:lstStyle/>
          <a:p>
            <a:pPr algn="ctr">
              <a:buClr>
                <a:srgbClr val="FF893D"/>
              </a:buClr>
              <a:buSzPts val="3200"/>
            </a:pPr>
            <a:r>
              <a:rPr lang="es-ES" sz="3200" cap="all" dirty="0">
                <a:solidFill>
                  <a:srgbClr val="FF893D"/>
                </a:solidFill>
                <a:latin typeface="Averia Serif Libre Light"/>
                <a:sym typeface="Averia Serif Libre Light"/>
              </a:rPr>
              <a:t>{{SR_AMI}}</a:t>
            </a:r>
            <a:endParaRPr sz="3200" cap="all" dirty="0">
              <a:solidFill>
                <a:srgbClr val="FF893D"/>
              </a:solidFill>
              <a:latin typeface="Averia Serif Libre Light"/>
            </a:endParaRPr>
          </a:p>
          <a:p>
            <a:pPr marL="0" marR="0" lvl="0" indent="0" algn="ctr" rtl="0">
              <a:spcBef>
                <a:spcPts val="0"/>
              </a:spcBef>
              <a:spcAft>
                <a:spcPts val="0"/>
              </a:spcAft>
              <a:buNone/>
            </a:pPr>
            <a:r>
              <a:rPr lang="en-US" sz="1200" b="0" i="0" u="none" strike="noStrike" cap="none" dirty="0">
                <a:solidFill>
                  <a:srgbClr val="FF893D"/>
                </a:solidFill>
                <a:latin typeface="Asap Condensed"/>
                <a:ea typeface="Asap Condensed"/>
                <a:cs typeface="Asap Condensed"/>
                <a:sym typeface="Asap Condensed"/>
              </a:rPr>
              <a:t>AUDIO MONETIZATION INCREASE</a:t>
            </a:r>
            <a:endParaRPr dirty="0"/>
          </a:p>
        </p:txBody>
      </p:sp>
      <p:sp>
        <p:nvSpPr>
          <p:cNvPr id="209" name="Google Shape;209;p9"/>
          <p:cNvSpPr txBox="1"/>
          <p:nvPr/>
        </p:nvSpPr>
        <p:spPr>
          <a:xfrm>
            <a:off x="278704" y="729637"/>
            <a:ext cx="6390450" cy="600084"/>
          </a:xfrm>
          <a:prstGeom prst="rect">
            <a:avLst/>
          </a:prstGeom>
          <a:noFill/>
          <a:ln>
            <a:noFill/>
          </a:ln>
        </p:spPr>
        <p:txBody>
          <a:bodyPr spcFirstLastPara="1" wrap="square" lIns="0" tIns="91425" rIns="91425" bIns="91425" anchor="t" anchorCtr="0">
            <a:noAutofit/>
          </a:bodyPr>
          <a:lstStyle/>
          <a:p>
            <a:pPr marL="0" marR="0" lvl="0" indent="0" algn="l" rtl="0">
              <a:lnSpc>
                <a:spcPct val="100000"/>
              </a:lnSpc>
              <a:spcBef>
                <a:spcPts val="0"/>
              </a:spcBef>
              <a:spcAft>
                <a:spcPts val="0"/>
              </a:spcAft>
              <a:buClr>
                <a:srgbClr val="0C3452"/>
              </a:buClr>
              <a:buSzPts val="2700"/>
              <a:buFont typeface="Averia Serif Libre Light"/>
              <a:buNone/>
            </a:pPr>
            <a:r>
              <a:rPr lang="en-US" sz="2800" b="0" i="0" u="none" strike="noStrike" cap="none">
                <a:solidFill>
                  <a:srgbClr val="0C3452"/>
                </a:solidFill>
                <a:latin typeface="Averia Serif Libre"/>
                <a:ea typeface="Averia Serif Libre"/>
                <a:cs typeface="Averia Serif Libre"/>
                <a:sym typeface="Averia Serif Libre"/>
              </a:rPr>
              <a:t>MONETIZATION SUMMARY</a:t>
            </a:r>
            <a:endParaRPr/>
          </a:p>
        </p:txBody>
      </p:sp>
      <p:cxnSp>
        <p:nvCxnSpPr>
          <p:cNvPr id="210" name="Google Shape;210;p9"/>
          <p:cNvCxnSpPr/>
          <p:nvPr/>
        </p:nvCxnSpPr>
        <p:spPr>
          <a:xfrm>
            <a:off x="278704" y="1329721"/>
            <a:ext cx="274320" cy="0"/>
          </a:xfrm>
          <a:prstGeom prst="straightConnector1">
            <a:avLst/>
          </a:prstGeom>
          <a:noFill/>
          <a:ln w="9525" cap="flat" cmpd="sng">
            <a:solidFill>
              <a:srgbClr val="FF893D"/>
            </a:solidFill>
            <a:prstDash val="solid"/>
            <a:miter lim="800000"/>
            <a:headEnd type="none" w="sm" len="sm"/>
            <a:tailEnd type="none" w="sm" len="sm"/>
          </a:ln>
        </p:spPr>
      </p:cxnSp>
      <p:pic>
        <p:nvPicPr>
          <p:cNvPr id="211" name="Google Shape;211;p9" descr="A picture containing clipart&#10;&#10;Description automatically generated"/>
          <p:cNvPicPr preferRelativeResize="0"/>
          <p:nvPr/>
        </p:nvPicPr>
        <p:blipFill rotWithShape="1">
          <a:blip r:embed="rId5">
            <a:alphaModFix/>
          </a:blip>
          <a:srcRect/>
          <a:stretch/>
        </p:blipFill>
        <p:spPr>
          <a:xfrm>
            <a:off x="114272" y="186083"/>
            <a:ext cx="328863" cy="457200"/>
          </a:xfrm>
          <a:prstGeom prst="rect">
            <a:avLst/>
          </a:prstGeom>
          <a:noFill/>
          <a:ln>
            <a:noFill/>
          </a:ln>
        </p:spPr>
      </p:pic>
      <p:sp>
        <p:nvSpPr>
          <p:cNvPr id="212" name="Google Shape;212;p9"/>
          <p:cNvSpPr txBox="1">
            <a:spLocks noGrp="1"/>
          </p:cNvSpPr>
          <p:nvPr>
            <p:ph type="sldNum" idx="12"/>
          </p:nvPr>
        </p:nvSpPr>
        <p:spPr>
          <a:xfrm>
            <a:off x="4843463" y="8475136"/>
            <a:ext cx="1543050" cy="486833"/>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cap="flat" cmpd="sng">
          <a:solidFill>
            <a:srgbClr val="5489A3"/>
          </a:solidFill>
          <a:prstDash val="solid"/>
          <a:round/>
          <a:headEnd type="none" w="sm" len="sm"/>
          <a:tailEnd type="none" w="sm" len="sm"/>
        </a:ln>
        <a:effectLst/>
      </a:spPr>
      <a:bodyPr spcFirstLastPara="1" wrap="square" lIns="91425" tIns="91425" rIns="91425" bIns="91425" anchor="ctr" anchorCtr="0">
        <a:noAutofit/>
      </a:bodyPr>
      <a:lstStyle>
        <a:defPPr marL="0" marR="0" indent="0" algn="l" rtl="0">
          <a:lnSpc>
            <a:spcPct val="100000"/>
          </a:lnSpc>
          <a:spcBef>
            <a:spcPts val="0"/>
          </a:spcBef>
          <a:spcAft>
            <a:spcPts val="0"/>
          </a:spcAft>
          <a:buClr>
            <a:srgbClr val="000000"/>
          </a:buClr>
          <a:buSzPts val="1400"/>
          <a:buFont typeface="Arial"/>
          <a:buNone/>
          <a:defRPr sz="1400" b="0" i="0" u="none" strike="noStrike" cap="none" dirty="0">
            <a:solidFill>
              <a:srgbClr val="083A56"/>
            </a:solidFill>
            <a:latin typeface="Asap Condensed"/>
            <a:ea typeface="Asap Condensed"/>
            <a:cs typeface="Asap Condensed"/>
            <a:sym typeface="Asap Condensed"/>
          </a:defRPr>
        </a:defPPr>
      </a:lstStyle>
    </a:spDef>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910</TotalTime>
  <Words>2150</Words>
  <Application>Microsoft Macintosh PowerPoint</Application>
  <PresentationFormat>On-screen Show (4:3)</PresentationFormat>
  <Paragraphs>204</Paragraphs>
  <Slides>10</Slides>
  <Notes>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Averia Serif Libre Light</vt:lpstr>
      <vt:lpstr>Calibri</vt:lpstr>
      <vt:lpstr>Arial</vt:lpstr>
      <vt:lpstr>Averia Serif Libre</vt:lpstr>
      <vt:lpstr>Asap Condensed</vt:lpstr>
      <vt:lpstr>Asap Condensed Medium</vt:lpstr>
      <vt:lpstr>Office Theme</vt:lpstr>
      <vt:lpstr>PowerPoint Presentation</vt:lpstr>
      <vt:lpstr>TABLE OF CONTENTS</vt:lpstr>
      <vt:lpstr>INTRODUCTION &amp; OVERVIEW</vt:lpstr>
      <vt:lpstr>AUDIT PROCESS</vt:lpstr>
      <vt:lpstr>RESULTS</vt:lpstr>
      <vt:lpstr>PowerPoint Presentation</vt:lpstr>
      <vt:lpstr>           VIEWS   •  {{SRUGC_ADV}} AVERAGE DAILY VIEWS   •  {{SRUGC_ADV}} AVERAGE DAILY VIEWS   •  {{SRUGC_ADV}} AVERAGE DAILY VIEWS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Binyaminova, Albina</dc:creator>
  <cp:lastModifiedBy>.</cp:lastModifiedBy>
  <cp:revision>128</cp:revision>
  <dcterms:created xsi:type="dcterms:W3CDTF">2023-03-31T17:26:37Z</dcterms:created>
  <dcterms:modified xsi:type="dcterms:W3CDTF">2024-05-30T07:34:06Z</dcterms:modified>
</cp:coreProperties>
</file>